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4"/>
  </p:sldMasterIdLst>
  <p:sldIdLst>
    <p:sldId id="256" r:id="rId5"/>
    <p:sldId id="309" r:id="rId6"/>
    <p:sldId id="310" r:id="rId7"/>
    <p:sldId id="311" r:id="rId8"/>
    <p:sldId id="312" r:id="rId9"/>
    <p:sldId id="313" r:id="rId10"/>
    <p:sldId id="314" r:id="rId11"/>
  </p:sldIdLst>
  <p:sldSz cx="10693400" cy="7562850"/>
  <p:notesSz cx="10693400" cy="756285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34221"/>
    <a:srgbClr val="00D29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03447BB-5D67-496B-8E87-E561075AD55C}" styleName="Tumma tyyli 1 - Korostus 3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wholeTbl>
    <a:band1H>
      <a:tcStyle>
        <a:tcBdr/>
        <a:fill>
          <a:solidFill>
            <a:schemeClr val="accent3">
              <a:shade val="60000"/>
            </a:schemeClr>
          </a:solidFill>
        </a:fill>
      </a:tcStyle>
    </a:band1H>
    <a:band1V>
      <a:tcStyle>
        <a:tcBdr/>
        <a:fill>
          <a:solidFill>
            <a:schemeClr val="accent3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3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3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3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306799F8-075E-4A3A-A7F6-7FBC6576F1A4}" styleName="Teematyyli 2 - Korostus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C083E6E3-FA7D-4D7B-A595-EF9225AFEA82}" styleName="Vaalea tyyli 1 - Korostus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1096" y="6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02005" y="2344483"/>
            <a:ext cx="9089390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mericane Black"/>
                <a:cs typeface="American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04010" y="4235196"/>
            <a:ext cx="7485380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mericane Black"/>
                <a:cs typeface="American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mericane Black"/>
                <a:cs typeface="American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34670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07101" y="1739455"/>
            <a:ext cx="4651629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400" b="1" i="0">
                <a:solidFill>
                  <a:schemeClr val="bg1"/>
                </a:solidFill>
                <a:latin typeface="Americane Black"/>
                <a:cs typeface="American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DEE8789-A793-0AFC-71B4-B8578A8A33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36675" y="2250907"/>
            <a:ext cx="8020050" cy="1619802"/>
          </a:xfrm>
        </p:spPr>
        <p:txBody>
          <a:bodyPr anchor="b"/>
          <a:lstStyle>
            <a:lvl1pPr algn="ctr">
              <a:defRPr sz="5263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6FF95AE2-411A-8353-14A9-F8DEA56CE61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36675" y="3972247"/>
            <a:ext cx="8020050" cy="323935"/>
          </a:xfrm>
        </p:spPr>
        <p:txBody>
          <a:bodyPr/>
          <a:lstStyle>
            <a:lvl1pPr marL="0" indent="0" algn="ctr">
              <a:buNone/>
              <a:defRPr sz="2105"/>
            </a:lvl1pPr>
            <a:lvl2pPr marL="401010" indent="0" algn="ctr">
              <a:buNone/>
              <a:defRPr sz="1754"/>
            </a:lvl2pPr>
            <a:lvl3pPr marL="802020" indent="0" algn="ctr">
              <a:buNone/>
              <a:defRPr sz="1579"/>
            </a:lvl3pPr>
            <a:lvl4pPr marL="1203030" indent="0" algn="ctr">
              <a:buNone/>
              <a:defRPr sz="1403"/>
            </a:lvl4pPr>
            <a:lvl5pPr marL="1604040" indent="0" algn="ctr">
              <a:buNone/>
              <a:defRPr sz="1403"/>
            </a:lvl5pPr>
            <a:lvl6pPr marL="2005051" indent="0" algn="ctr">
              <a:buNone/>
              <a:defRPr sz="1403"/>
            </a:lvl6pPr>
            <a:lvl7pPr marL="2406061" indent="0" algn="ctr">
              <a:buNone/>
              <a:defRPr sz="1403"/>
            </a:lvl7pPr>
            <a:lvl8pPr marL="2807071" indent="0" algn="ctr">
              <a:buNone/>
              <a:defRPr sz="1403"/>
            </a:lvl8pPr>
            <a:lvl9pPr marL="3208081" indent="0" algn="ctr">
              <a:buNone/>
              <a:defRPr sz="1403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4A3090E-8EEB-2A58-7C69-95465FD0BEE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34670" y="7033450"/>
            <a:ext cx="2459482" cy="276999"/>
          </a:xfrm>
        </p:spPr>
        <p:txBody>
          <a:bodyPr/>
          <a:lstStyle/>
          <a:p>
            <a:fld id="{25FE4C46-1198-45FD-89EA-F1F8F1075E1E}" type="datetimeFigureOut">
              <a:rPr lang="fi-FI" smtClean="0"/>
              <a:t>4.9.2025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8EC7519E-5B9F-8BC5-0DF7-895641B668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635756" y="7033450"/>
            <a:ext cx="3421888" cy="276999"/>
          </a:xfrm>
        </p:spPr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3B585DA-5C66-6C4F-7126-2B4C63DBD3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7699248" y="7033450"/>
            <a:ext cx="2459482" cy="276999"/>
          </a:xfrm>
        </p:spPr>
        <p:txBody>
          <a:bodyPr/>
          <a:lstStyle/>
          <a:p>
            <a:fld id="{83B1EBAE-D1B2-459B-940A-CCEC1D228B7C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122786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2562301"/>
            <a:ext cx="10692130" cy="4998085"/>
          </a:xfrm>
          <a:custGeom>
            <a:avLst/>
            <a:gdLst/>
            <a:ahLst/>
            <a:cxnLst/>
            <a:rect l="l" t="t" r="r" b="b"/>
            <a:pathLst>
              <a:path w="10692130" h="4998084">
                <a:moveTo>
                  <a:pt x="0" y="4997704"/>
                </a:moveTo>
                <a:lnTo>
                  <a:pt x="10692003" y="4997704"/>
                </a:lnTo>
                <a:lnTo>
                  <a:pt x="10692003" y="0"/>
                </a:lnTo>
                <a:lnTo>
                  <a:pt x="0" y="0"/>
                </a:lnTo>
                <a:lnTo>
                  <a:pt x="0" y="4997704"/>
                </a:lnTo>
                <a:close/>
              </a:path>
            </a:pathLst>
          </a:custGeom>
          <a:solidFill>
            <a:srgbClr val="1342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0" y="12"/>
            <a:ext cx="10692130" cy="1332865"/>
          </a:xfrm>
          <a:custGeom>
            <a:avLst/>
            <a:gdLst/>
            <a:ahLst/>
            <a:cxnLst/>
            <a:rect l="l" t="t" r="r" b="b"/>
            <a:pathLst>
              <a:path w="10692130" h="1332865">
                <a:moveTo>
                  <a:pt x="0" y="1332738"/>
                </a:moveTo>
                <a:lnTo>
                  <a:pt x="10692003" y="1332738"/>
                </a:lnTo>
                <a:lnTo>
                  <a:pt x="10692003" y="0"/>
                </a:lnTo>
                <a:lnTo>
                  <a:pt x="0" y="0"/>
                </a:lnTo>
                <a:lnTo>
                  <a:pt x="0" y="1332738"/>
                </a:lnTo>
                <a:close/>
              </a:path>
            </a:pathLst>
          </a:custGeom>
          <a:solidFill>
            <a:srgbClr val="134221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g object 18"/>
          <p:cNvSpPr/>
          <p:nvPr/>
        </p:nvSpPr>
        <p:spPr>
          <a:xfrm>
            <a:off x="258354" y="1032804"/>
            <a:ext cx="10175875" cy="6313170"/>
          </a:xfrm>
          <a:custGeom>
            <a:avLst/>
            <a:gdLst/>
            <a:ahLst/>
            <a:cxnLst/>
            <a:rect l="l" t="t" r="r" b="b"/>
            <a:pathLst>
              <a:path w="10175875" h="6313170">
                <a:moveTo>
                  <a:pt x="2067191" y="0"/>
                </a:moveTo>
                <a:lnTo>
                  <a:pt x="0" y="0"/>
                </a:lnTo>
                <a:lnTo>
                  <a:pt x="0" y="6312585"/>
                </a:lnTo>
                <a:lnTo>
                  <a:pt x="10175290" y="6312585"/>
                </a:lnTo>
                <a:lnTo>
                  <a:pt x="10175290" y="0"/>
                </a:lnTo>
                <a:lnTo>
                  <a:pt x="8078292" y="0"/>
                </a:lnTo>
              </a:path>
            </a:pathLst>
          </a:custGeom>
          <a:ln w="12700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g object 19"/>
          <p:cNvSpPr/>
          <p:nvPr/>
        </p:nvSpPr>
        <p:spPr>
          <a:xfrm>
            <a:off x="0" y="229768"/>
            <a:ext cx="10692130" cy="2332990"/>
          </a:xfrm>
          <a:custGeom>
            <a:avLst/>
            <a:gdLst/>
            <a:ahLst/>
            <a:cxnLst/>
            <a:rect l="l" t="t" r="r" b="b"/>
            <a:pathLst>
              <a:path w="10692130" h="2332990">
                <a:moveTo>
                  <a:pt x="1464335" y="9423"/>
                </a:moveTo>
                <a:lnTo>
                  <a:pt x="1411681" y="3124"/>
                </a:lnTo>
                <a:lnTo>
                  <a:pt x="1339253" y="0"/>
                </a:lnTo>
                <a:lnTo>
                  <a:pt x="1281176" y="7010"/>
                </a:lnTo>
                <a:lnTo>
                  <a:pt x="1234173" y="20180"/>
                </a:lnTo>
                <a:lnTo>
                  <a:pt x="1194917" y="35496"/>
                </a:lnTo>
                <a:lnTo>
                  <a:pt x="1187983" y="38366"/>
                </a:lnTo>
                <a:lnTo>
                  <a:pt x="1153299" y="52235"/>
                </a:lnTo>
                <a:lnTo>
                  <a:pt x="1117244" y="63601"/>
                </a:lnTo>
                <a:lnTo>
                  <a:pt x="1077099" y="70421"/>
                </a:lnTo>
                <a:lnTo>
                  <a:pt x="1031582" y="70421"/>
                </a:lnTo>
                <a:lnTo>
                  <a:pt x="993736" y="67373"/>
                </a:lnTo>
                <a:lnTo>
                  <a:pt x="1202702" y="502335"/>
                </a:lnTo>
                <a:lnTo>
                  <a:pt x="1222108" y="446760"/>
                </a:lnTo>
                <a:lnTo>
                  <a:pt x="1061707" y="112839"/>
                </a:lnTo>
                <a:lnTo>
                  <a:pt x="1103198" y="108877"/>
                </a:lnTo>
                <a:lnTo>
                  <a:pt x="1140079" y="100393"/>
                </a:lnTo>
                <a:lnTo>
                  <a:pt x="1173327" y="89115"/>
                </a:lnTo>
                <a:lnTo>
                  <a:pt x="1203921" y="76784"/>
                </a:lnTo>
                <a:lnTo>
                  <a:pt x="1210818" y="73926"/>
                </a:lnTo>
                <a:lnTo>
                  <a:pt x="1219606" y="70421"/>
                </a:lnTo>
                <a:lnTo>
                  <a:pt x="1241539" y="61683"/>
                </a:lnTo>
                <a:lnTo>
                  <a:pt x="1275029" y="50990"/>
                </a:lnTo>
                <a:lnTo>
                  <a:pt x="1313662" y="43586"/>
                </a:lnTo>
                <a:lnTo>
                  <a:pt x="1359827" y="41211"/>
                </a:lnTo>
                <a:lnTo>
                  <a:pt x="1322882" y="82816"/>
                </a:lnTo>
                <a:lnTo>
                  <a:pt x="1297305" y="122339"/>
                </a:lnTo>
                <a:lnTo>
                  <a:pt x="1279893" y="158889"/>
                </a:lnTo>
                <a:lnTo>
                  <a:pt x="1267434" y="191566"/>
                </a:lnTo>
                <a:lnTo>
                  <a:pt x="1255102" y="220840"/>
                </a:lnTo>
                <a:lnTo>
                  <a:pt x="1239735" y="245173"/>
                </a:lnTo>
                <a:lnTo>
                  <a:pt x="1218819" y="265455"/>
                </a:lnTo>
                <a:lnTo>
                  <a:pt x="1189875" y="282575"/>
                </a:lnTo>
                <a:lnTo>
                  <a:pt x="1207541" y="320230"/>
                </a:lnTo>
                <a:lnTo>
                  <a:pt x="1244714" y="298069"/>
                </a:lnTo>
                <a:lnTo>
                  <a:pt x="1291399" y="241223"/>
                </a:lnTo>
                <a:lnTo>
                  <a:pt x="1306525" y="205778"/>
                </a:lnTo>
                <a:lnTo>
                  <a:pt x="1321003" y="168363"/>
                </a:lnTo>
                <a:lnTo>
                  <a:pt x="1341628" y="128562"/>
                </a:lnTo>
                <a:lnTo>
                  <a:pt x="1373695" y="86436"/>
                </a:lnTo>
                <a:lnTo>
                  <a:pt x="1422450" y="41998"/>
                </a:lnTo>
                <a:lnTo>
                  <a:pt x="1423466" y="41211"/>
                </a:lnTo>
                <a:lnTo>
                  <a:pt x="1464335" y="9423"/>
                </a:lnTo>
                <a:close/>
              </a:path>
              <a:path w="10692130" h="2332990">
                <a:moveTo>
                  <a:pt x="10692003" y="1102982"/>
                </a:moveTo>
                <a:lnTo>
                  <a:pt x="0" y="1102982"/>
                </a:lnTo>
                <a:lnTo>
                  <a:pt x="0" y="2332532"/>
                </a:lnTo>
                <a:lnTo>
                  <a:pt x="10692003" y="2332532"/>
                </a:lnTo>
                <a:lnTo>
                  <a:pt x="10692003" y="1102982"/>
                </a:lnTo>
                <a:close/>
              </a:path>
            </a:pathLst>
          </a:custGeom>
          <a:solidFill>
            <a:srgbClr val="00D29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g object 20"/>
          <p:cNvSpPr/>
          <p:nvPr/>
        </p:nvSpPr>
        <p:spPr>
          <a:xfrm>
            <a:off x="252006" y="380110"/>
            <a:ext cx="1687195" cy="130175"/>
          </a:xfrm>
          <a:custGeom>
            <a:avLst/>
            <a:gdLst/>
            <a:ahLst/>
            <a:cxnLst/>
            <a:rect l="l" t="t" r="r" b="b"/>
            <a:pathLst>
              <a:path w="1687195" h="130175">
                <a:moveTo>
                  <a:pt x="72529" y="93497"/>
                </a:moveTo>
                <a:lnTo>
                  <a:pt x="38760" y="49339"/>
                </a:lnTo>
                <a:lnTo>
                  <a:pt x="30975" y="44704"/>
                </a:lnTo>
                <a:lnTo>
                  <a:pt x="28371" y="41186"/>
                </a:lnTo>
                <a:lnTo>
                  <a:pt x="28371" y="25412"/>
                </a:lnTo>
                <a:lnTo>
                  <a:pt x="32080" y="19659"/>
                </a:lnTo>
                <a:lnTo>
                  <a:pt x="47485" y="19659"/>
                </a:lnTo>
                <a:lnTo>
                  <a:pt x="50266" y="25971"/>
                </a:lnTo>
                <a:lnTo>
                  <a:pt x="50266" y="42481"/>
                </a:lnTo>
                <a:lnTo>
                  <a:pt x="70294" y="40627"/>
                </a:lnTo>
                <a:lnTo>
                  <a:pt x="70294" y="31534"/>
                </a:lnTo>
                <a:lnTo>
                  <a:pt x="68084" y="19659"/>
                </a:lnTo>
                <a:lnTo>
                  <a:pt x="67551" y="16827"/>
                </a:lnTo>
                <a:lnTo>
                  <a:pt x="60083" y="7073"/>
                </a:lnTo>
                <a:lnTo>
                  <a:pt x="48996" y="1676"/>
                </a:lnTo>
                <a:lnTo>
                  <a:pt x="35420" y="0"/>
                </a:lnTo>
                <a:lnTo>
                  <a:pt x="20307" y="2844"/>
                </a:lnTo>
                <a:lnTo>
                  <a:pt x="9664" y="10375"/>
                </a:lnTo>
                <a:lnTo>
                  <a:pt x="3365" y="21056"/>
                </a:lnTo>
                <a:lnTo>
                  <a:pt x="1295" y="33388"/>
                </a:lnTo>
                <a:lnTo>
                  <a:pt x="2184" y="44094"/>
                </a:lnTo>
                <a:lnTo>
                  <a:pt x="36347" y="77914"/>
                </a:lnTo>
                <a:lnTo>
                  <a:pt x="41541" y="81254"/>
                </a:lnTo>
                <a:lnTo>
                  <a:pt x="44881" y="85699"/>
                </a:lnTo>
                <a:lnTo>
                  <a:pt x="44881" y="103695"/>
                </a:lnTo>
                <a:lnTo>
                  <a:pt x="39687" y="108712"/>
                </a:lnTo>
                <a:lnTo>
                  <a:pt x="23368" y="108712"/>
                </a:lnTo>
                <a:lnTo>
                  <a:pt x="20027" y="104063"/>
                </a:lnTo>
                <a:lnTo>
                  <a:pt x="20027" y="83108"/>
                </a:lnTo>
                <a:lnTo>
                  <a:pt x="0" y="84963"/>
                </a:lnTo>
                <a:lnTo>
                  <a:pt x="0" y="92011"/>
                </a:lnTo>
                <a:lnTo>
                  <a:pt x="2425" y="108712"/>
                </a:lnTo>
                <a:lnTo>
                  <a:pt x="2540" y="109486"/>
                </a:lnTo>
                <a:lnTo>
                  <a:pt x="9829" y="121145"/>
                </a:lnTo>
                <a:lnTo>
                  <a:pt x="21272" y="127647"/>
                </a:lnTo>
                <a:lnTo>
                  <a:pt x="36347" y="129667"/>
                </a:lnTo>
                <a:lnTo>
                  <a:pt x="53187" y="126733"/>
                </a:lnTo>
                <a:lnTo>
                  <a:pt x="64376" y="118821"/>
                </a:lnTo>
                <a:lnTo>
                  <a:pt x="69837" y="108712"/>
                </a:lnTo>
                <a:lnTo>
                  <a:pt x="70599" y="107289"/>
                </a:lnTo>
                <a:lnTo>
                  <a:pt x="72529" y="93497"/>
                </a:lnTo>
                <a:close/>
              </a:path>
              <a:path w="1687195" h="130175">
                <a:moveTo>
                  <a:pt x="228904" y="1854"/>
                </a:moveTo>
                <a:lnTo>
                  <a:pt x="206527" y="1854"/>
                </a:lnTo>
                <a:lnTo>
                  <a:pt x="206527" y="99618"/>
                </a:lnTo>
                <a:lnTo>
                  <a:pt x="200774" y="104063"/>
                </a:lnTo>
                <a:lnTo>
                  <a:pt x="186118" y="104063"/>
                </a:lnTo>
                <a:lnTo>
                  <a:pt x="180187" y="99618"/>
                </a:lnTo>
                <a:lnTo>
                  <a:pt x="180187" y="1854"/>
                </a:lnTo>
                <a:lnTo>
                  <a:pt x="155054" y="1854"/>
                </a:lnTo>
                <a:lnTo>
                  <a:pt x="155054" y="91084"/>
                </a:lnTo>
                <a:lnTo>
                  <a:pt x="157937" y="108000"/>
                </a:lnTo>
                <a:lnTo>
                  <a:pt x="158026" y="108546"/>
                </a:lnTo>
                <a:lnTo>
                  <a:pt x="166128" y="120535"/>
                </a:lnTo>
                <a:lnTo>
                  <a:pt x="178244" y="127508"/>
                </a:lnTo>
                <a:lnTo>
                  <a:pt x="178485" y="127508"/>
                </a:lnTo>
                <a:lnTo>
                  <a:pt x="192913" y="129667"/>
                </a:lnTo>
                <a:lnTo>
                  <a:pt x="226009" y="108000"/>
                </a:lnTo>
                <a:lnTo>
                  <a:pt x="228904" y="89230"/>
                </a:lnTo>
                <a:lnTo>
                  <a:pt x="228904" y="1854"/>
                </a:lnTo>
                <a:close/>
              </a:path>
              <a:path w="1687195" h="130175">
                <a:moveTo>
                  <a:pt x="392137" y="38404"/>
                </a:moveTo>
                <a:lnTo>
                  <a:pt x="368338" y="2349"/>
                </a:lnTo>
                <a:lnTo>
                  <a:pt x="365988" y="1993"/>
                </a:lnTo>
                <a:lnTo>
                  <a:pt x="365988" y="30238"/>
                </a:lnTo>
                <a:lnTo>
                  <a:pt x="365988" y="99618"/>
                </a:lnTo>
                <a:lnTo>
                  <a:pt x="360603" y="104063"/>
                </a:lnTo>
                <a:lnTo>
                  <a:pt x="345401" y="104063"/>
                </a:lnTo>
                <a:lnTo>
                  <a:pt x="340017" y="99618"/>
                </a:lnTo>
                <a:lnTo>
                  <a:pt x="340017" y="30238"/>
                </a:lnTo>
                <a:lnTo>
                  <a:pt x="345401" y="25603"/>
                </a:lnTo>
                <a:lnTo>
                  <a:pt x="360603" y="25603"/>
                </a:lnTo>
                <a:lnTo>
                  <a:pt x="365988" y="30238"/>
                </a:lnTo>
                <a:lnTo>
                  <a:pt x="365988" y="1993"/>
                </a:lnTo>
                <a:lnTo>
                  <a:pt x="325208" y="9474"/>
                </a:lnTo>
                <a:lnTo>
                  <a:pt x="313855" y="38404"/>
                </a:lnTo>
                <a:lnTo>
                  <a:pt x="313855" y="91262"/>
                </a:lnTo>
                <a:lnTo>
                  <a:pt x="316890" y="108305"/>
                </a:lnTo>
                <a:lnTo>
                  <a:pt x="325208" y="120281"/>
                </a:lnTo>
                <a:lnTo>
                  <a:pt x="337642" y="127355"/>
                </a:lnTo>
                <a:lnTo>
                  <a:pt x="352996" y="129667"/>
                </a:lnTo>
                <a:lnTo>
                  <a:pt x="368338" y="127355"/>
                </a:lnTo>
                <a:lnTo>
                  <a:pt x="380771" y="120281"/>
                </a:lnTo>
                <a:lnTo>
                  <a:pt x="389089" y="108305"/>
                </a:lnTo>
                <a:lnTo>
                  <a:pt x="389851" y="104063"/>
                </a:lnTo>
                <a:lnTo>
                  <a:pt x="392137" y="91262"/>
                </a:lnTo>
                <a:lnTo>
                  <a:pt x="392137" y="38404"/>
                </a:lnTo>
                <a:close/>
              </a:path>
              <a:path w="1687195" h="130175">
                <a:moveTo>
                  <a:pt x="579132" y="1854"/>
                </a:moveTo>
                <a:lnTo>
                  <a:pt x="544436" y="1854"/>
                </a:lnTo>
                <a:lnTo>
                  <a:pt x="530161" y="80873"/>
                </a:lnTo>
                <a:lnTo>
                  <a:pt x="520395" y="34683"/>
                </a:lnTo>
                <a:lnTo>
                  <a:pt x="513461" y="1854"/>
                </a:lnTo>
                <a:lnTo>
                  <a:pt x="477837" y="1854"/>
                </a:lnTo>
                <a:lnTo>
                  <a:pt x="477837" y="127812"/>
                </a:lnTo>
                <a:lnTo>
                  <a:pt x="497509" y="127812"/>
                </a:lnTo>
                <a:lnTo>
                  <a:pt x="497509" y="34683"/>
                </a:lnTo>
                <a:lnTo>
                  <a:pt x="515683" y="127812"/>
                </a:lnTo>
                <a:lnTo>
                  <a:pt x="538137" y="127812"/>
                </a:lnTo>
                <a:lnTo>
                  <a:pt x="546506" y="80873"/>
                </a:lnTo>
                <a:lnTo>
                  <a:pt x="554748" y="34683"/>
                </a:lnTo>
                <a:lnTo>
                  <a:pt x="554824" y="34315"/>
                </a:lnTo>
                <a:lnTo>
                  <a:pt x="554824" y="127812"/>
                </a:lnTo>
                <a:lnTo>
                  <a:pt x="579132" y="127812"/>
                </a:lnTo>
                <a:lnTo>
                  <a:pt x="579132" y="34315"/>
                </a:lnTo>
                <a:lnTo>
                  <a:pt x="579132" y="1854"/>
                </a:lnTo>
                <a:close/>
              </a:path>
              <a:path w="1687195" h="130175">
                <a:moveTo>
                  <a:pt x="692658" y="1854"/>
                </a:moveTo>
                <a:lnTo>
                  <a:pt x="666686" y="1854"/>
                </a:lnTo>
                <a:lnTo>
                  <a:pt x="666686" y="127812"/>
                </a:lnTo>
                <a:lnTo>
                  <a:pt x="692658" y="127812"/>
                </a:lnTo>
                <a:lnTo>
                  <a:pt x="692658" y="1854"/>
                </a:lnTo>
                <a:close/>
              </a:path>
              <a:path w="1687195" h="130175">
                <a:moveTo>
                  <a:pt x="1227493" y="38417"/>
                </a:moveTo>
                <a:lnTo>
                  <a:pt x="1206754" y="2362"/>
                </a:lnTo>
                <a:lnTo>
                  <a:pt x="1191869" y="12"/>
                </a:lnTo>
                <a:lnTo>
                  <a:pt x="1176959" y="2362"/>
                </a:lnTo>
                <a:lnTo>
                  <a:pt x="1164958" y="9474"/>
                </a:lnTo>
                <a:lnTo>
                  <a:pt x="1156957" y="21450"/>
                </a:lnTo>
                <a:lnTo>
                  <a:pt x="1154036" y="38417"/>
                </a:lnTo>
                <a:lnTo>
                  <a:pt x="1154036" y="94742"/>
                </a:lnTo>
                <a:lnTo>
                  <a:pt x="1154290" y="97599"/>
                </a:lnTo>
                <a:lnTo>
                  <a:pt x="1154633" y="99453"/>
                </a:lnTo>
                <a:lnTo>
                  <a:pt x="1154734" y="100050"/>
                </a:lnTo>
                <a:lnTo>
                  <a:pt x="1159306" y="113118"/>
                </a:lnTo>
                <a:lnTo>
                  <a:pt x="1167523" y="122364"/>
                </a:lnTo>
                <a:lnTo>
                  <a:pt x="1178623" y="127863"/>
                </a:lnTo>
                <a:lnTo>
                  <a:pt x="1191869" y="129679"/>
                </a:lnTo>
                <a:lnTo>
                  <a:pt x="1206754" y="127330"/>
                </a:lnTo>
                <a:lnTo>
                  <a:pt x="1217968" y="120218"/>
                </a:lnTo>
                <a:lnTo>
                  <a:pt x="1225029" y="108242"/>
                </a:lnTo>
                <a:lnTo>
                  <a:pt x="1225638" y="104089"/>
                </a:lnTo>
                <a:lnTo>
                  <a:pt x="1227493" y="91287"/>
                </a:lnTo>
                <a:lnTo>
                  <a:pt x="1227493" y="60121"/>
                </a:lnTo>
                <a:lnTo>
                  <a:pt x="1191691" y="60121"/>
                </a:lnTo>
                <a:lnTo>
                  <a:pt x="1191691" y="79032"/>
                </a:lnTo>
                <a:lnTo>
                  <a:pt x="1206157" y="79032"/>
                </a:lnTo>
                <a:lnTo>
                  <a:pt x="1206157" y="99453"/>
                </a:lnTo>
                <a:lnTo>
                  <a:pt x="1199845" y="104089"/>
                </a:lnTo>
                <a:lnTo>
                  <a:pt x="1184465" y="104089"/>
                </a:lnTo>
                <a:lnTo>
                  <a:pt x="1177937" y="99453"/>
                </a:lnTo>
                <a:lnTo>
                  <a:pt x="1177937" y="30251"/>
                </a:lnTo>
                <a:lnTo>
                  <a:pt x="1184465" y="25615"/>
                </a:lnTo>
                <a:lnTo>
                  <a:pt x="1199680" y="25615"/>
                </a:lnTo>
                <a:lnTo>
                  <a:pt x="1206157" y="30251"/>
                </a:lnTo>
                <a:lnTo>
                  <a:pt x="1206157" y="45834"/>
                </a:lnTo>
                <a:lnTo>
                  <a:pt x="1227493" y="44348"/>
                </a:lnTo>
                <a:lnTo>
                  <a:pt x="1227493" y="38417"/>
                </a:lnTo>
                <a:close/>
              </a:path>
              <a:path w="1687195" h="130175">
                <a:moveTo>
                  <a:pt x="1391285" y="38417"/>
                </a:moveTo>
                <a:lnTo>
                  <a:pt x="1367497" y="2362"/>
                </a:lnTo>
                <a:lnTo>
                  <a:pt x="1365135" y="2006"/>
                </a:lnTo>
                <a:lnTo>
                  <a:pt x="1365135" y="30251"/>
                </a:lnTo>
                <a:lnTo>
                  <a:pt x="1365135" y="99631"/>
                </a:lnTo>
                <a:lnTo>
                  <a:pt x="1359750" y="104076"/>
                </a:lnTo>
                <a:lnTo>
                  <a:pt x="1344549" y="104076"/>
                </a:lnTo>
                <a:lnTo>
                  <a:pt x="1339164" y="99631"/>
                </a:lnTo>
                <a:lnTo>
                  <a:pt x="1339164" y="30251"/>
                </a:lnTo>
                <a:lnTo>
                  <a:pt x="1344549" y="25615"/>
                </a:lnTo>
                <a:lnTo>
                  <a:pt x="1359750" y="25615"/>
                </a:lnTo>
                <a:lnTo>
                  <a:pt x="1365135" y="30251"/>
                </a:lnTo>
                <a:lnTo>
                  <a:pt x="1365135" y="2006"/>
                </a:lnTo>
                <a:lnTo>
                  <a:pt x="1324381" y="9474"/>
                </a:lnTo>
                <a:lnTo>
                  <a:pt x="1313014" y="38417"/>
                </a:lnTo>
                <a:lnTo>
                  <a:pt x="1313014" y="91287"/>
                </a:lnTo>
                <a:lnTo>
                  <a:pt x="1316050" y="108318"/>
                </a:lnTo>
                <a:lnTo>
                  <a:pt x="1324381" y="120281"/>
                </a:lnTo>
                <a:lnTo>
                  <a:pt x="1336802" y="127355"/>
                </a:lnTo>
                <a:lnTo>
                  <a:pt x="1352143" y="129679"/>
                </a:lnTo>
                <a:lnTo>
                  <a:pt x="1367497" y="127355"/>
                </a:lnTo>
                <a:lnTo>
                  <a:pt x="1379931" y="120281"/>
                </a:lnTo>
                <a:lnTo>
                  <a:pt x="1388249" y="108318"/>
                </a:lnTo>
                <a:lnTo>
                  <a:pt x="1389011" y="104076"/>
                </a:lnTo>
                <a:lnTo>
                  <a:pt x="1391285" y="91287"/>
                </a:lnTo>
                <a:lnTo>
                  <a:pt x="1391285" y="38417"/>
                </a:lnTo>
                <a:close/>
              </a:path>
              <a:path w="1687195" h="130175">
                <a:moveTo>
                  <a:pt x="1547177" y="102222"/>
                </a:moveTo>
                <a:lnTo>
                  <a:pt x="1502956" y="102222"/>
                </a:lnTo>
                <a:lnTo>
                  <a:pt x="1502956" y="1866"/>
                </a:lnTo>
                <a:lnTo>
                  <a:pt x="1476997" y="1866"/>
                </a:lnTo>
                <a:lnTo>
                  <a:pt x="1476997" y="127825"/>
                </a:lnTo>
                <a:lnTo>
                  <a:pt x="1534871" y="127825"/>
                </a:lnTo>
                <a:lnTo>
                  <a:pt x="1547177" y="102222"/>
                </a:lnTo>
                <a:close/>
              </a:path>
              <a:path w="1687195" h="130175">
                <a:moveTo>
                  <a:pt x="1686864" y="1866"/>
                </a:moveTo>
                <a:lnTo>
                  <a:pt x="1617040" y="1866"/>
                </a:lnTo>
                <a:lnTo>
                  <a:pt x="1617040" y="127825"/>
                </a:lnTo>
                <a:lnTo>
                  <a:pt x="1643202" y="127825"/>
                </a:lnTo>
                <a:lnTo>
                  <a:pt x="1643202" y="79413"/>
                </a:lnTo>
                <a:lnTo>
                  <a:pt x="1667865" y="79413"/>
                </a:lnTo>
                <a:lnTo>
                  <a:pt x="1667865" y="57150"/>
                </a:lnTo>
                <a:lnTo>
                  <a:pt x="1643202" y="57150"/>
                </a:lnTo>
                <a:lnTo>
                  <a:pt x="1643202" y="27470"/>
                </a:lnTo>
                <a:lnTo>
                  <a:pt x="1674545" y="27470"/>
                </a:lnTo>
                <a:lnTo>
                  <a:pt x="1686864" y="186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464949" y="723824"/>
            <a:ext cx="5763501" cy="3911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400" b="1" i="0">
                <a:solidFill>
                  <a:schemeClr val="bg1"/>
                </a:solidFill>
                <a:latin typeface="Americane Black"/>
                <a:cs typeface="Americane Black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34670" y="1739455"/>
            <a:ext cx="9624060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35756" y="7033450"/>
            <a:ext cx="3421888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34670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9/4/2025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699248" y="7033450"/>
            <a:ext cx="2459482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1.png"/><Relationship Id="rId5" Type="http://schemas.openxmlformats.org/officeDocument/2006/relationships/image" Target="../media/image4.png"/><Relationship Id="rId10" Type="http://schemas.openxmlformats.org/officeDocument/2006/relationships/image" Target="../media/image10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err="1"/>
              <a:t>Suomen</a:t>
            </a:r>
            <a:r>
              <a:rPr spc="-70"/>
              <a:t> </a:t>
            </a:r>
            <a:r>
              <a:rPr err="1"/>
              <a:t>Golfliiton</a:t>
            </a:r>
            <a:r>
              <a:rPr spc="-65"/>
              <a:t> </a:t>
            </a:r>
            <a:r>
              <a:rPr err="1"/>
              <a:t>strategia</a:t>
            </a:r>
            <a:r>
              <a:rPr spc="-70"/>
              <a:t> </a:t>
            </a:r>
            <a:r>
              <a:rPr spc="-10"/>
              <a:t>2026–2030</a:t>
            </a:r>
          </a:p>
        </p:txBody>
      </p:sp>
      <p:grpSp>
        <p:nvGrpSpPr>
          <p:cNvPr id="4" name="object 4"/>
          <p:cNvGrpSpPr/>
          <p:nvPr/>
        </p:nvGrpSpPr>
        <p:grpSpPr>
          <a:xfrm>
            <a:off x="538412" y="2157442"/>
            <a:ext cx="9615170" cy="1247775"/>
            <a:chOff x="538412" y="2157442"/>
            <a:chExt cx="9615170" cy="1247775"/>
          </a:xfrm>
        </p:grpSpPr>
        <p:sp>
          <p:nvSpPr>
            <p:cNvPr id="5" name="object 5"/>
            <p:cNvSpPr/>
            <p:nvPr/>
          </p:nvSpPr>
          <p:spPr>
            <a:xfrm>
              <a:off x="540000" y="2159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/>
            <p:cNvSpPr/>
            <p:nvPr/>
          </p:nvSpPr>
          <p:spPr>
            <a:xfrm>
              <a:off x="540000" y="34036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8" name="object 8"/>
          <p:cNvSpPr txBox="1"/>
          <p:nvPr/>
        </p:nvSpPr>
        <p:spPr>
          <a:xfrm>
            <a:off x="527449" y="1864109"/>
            <a:ext cx="18256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>
                <a:solidFill>
                  <a:srgbClr val="134221"/>
                </a:solidFill>
                <a:latin typeface="Americane Black"/>
                <a:cs typeface="Americane Black"/>
              </a:rPr>
              <a:t>MISSIO</a:t>
            </a:r>
            <a:endParaRPr sz="1600">
              <a:solidFill>
                <a:srgbClr val="134221"/>
              </a:solidFill>
              <a:latin typeface="Americane Black"/>
              <a:cs typeface="Americane Black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3124055" y="1482653"/>
            <a:ext cx="5623705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-10" noProof="1">
                <a:solidFill>
                  <a:srgbClr val="134221"/>
                </a:solidFill>
                <a:latin typeface="Americane Bold"/>
                <a:cs typeface="Americane Bold"/>
              </a:rPr>
              <a:t>Golf on peli, joka yhdistää sukupolvia</a:t>
            </a:r>
            <a:r>
              <a:rPr lang="fi-FI" sz="1200" b="1" spc="-20" noProof="1">
                <a:solidFill>
                  <a:srgbClr val="134221"/>
                </a:solidFill>
                <a:latin typeface="Americane Bold"/>
                <a:cs typeface="Americane Bold"/>
              </a:rPr>
              <a:t> ja </a:t>
            </a:r>
            <a:r>
              <a:rPr lang="fi-FI" sz="1200" b="1" noProof="1">
                <a:solidFill>
                  <a:srgbClr val="134221"/>
                </a:solidFill>
                <a:latin typeface="Americane Bold"/>
                <a:cs typeface="Americane Bold"/>
              </a:rPr>
              <a:t>jota</a:t>
            </a:r>
            <a:r>
              <a:rPr lang="fi-FI" sz="1200" b="1" spc="-15" noProof="1">
                <a:solidFill>
                  <a:srgbClr val="134221"/>
                </a:solidFill>
                <a:latin typeface="Americane Bold"/>
                <a:cs typeface="Americane Bold"/>
              </a:rPr>
              <a:t> </a:t>
            </a:r>
            <a:r>
              <a:rPr lang="fi-FI" sz="1200" b="1" noProof="1">
                <a:solidFill>
                  <a:srgbClr val="134221"/>
                </a:solidFill>
                <a:latin typeface="Americane Bold"/>
                <a:cs typeface="Americane Bold"/>
              </a:rPr>
              <a:t>kaikki</a:t>
            </a:r>
            <a:r>
              <a:rPr lang="fi-FI" sz="1200" b="1" spc="-20" noProof="1">
                <a:solidFill>
                  <a:srgbClr val="134221"/>
                </a:solidFill>
                <a:latin typeface="Americane Bold"/>
                <a:cs typeface="Americane Bold"/>
              </a:rPr>
              <a:t> </a:t>
            </a:r>
            <a:r>
              <a:rPr lang="fi-FI" sz="1200" b="1" spc="-10" noProof="1">
                <a:solidFill>
                  <a:srgbClr val="134221"/>
                </a:solidFill>
                <a:latin typeface="Americane Bold"/>
                <a:cs typeface="Americane Bold"/>
              </a:rPr>
              <a:t>voivat</a:t>
            </a:r>
            <a:r>
              <a:rPr lang="fi-FI" sz="1200" b="1" spc="-15" noProof="1">
                <a:solidFill>
                  <a:srgbClr val="134221"/>
                </a:solidFill>
                <a:latin typeface="Americane Bold"/>
                <a:cs typeface="Americane Bold"/>
              </a:rPr>
              <a:t> </a:t>
            </a:r>
            <a:r>
              <a:rPr lang="fi-FI" sz="1200" b="1" spc="-10" noProof="1">
                <a:solidFill>
                  <a:srgbClr val="134221"/>
                </a:solidFill>
                <a:latin typeface="Americane Bold"/>
                <a:cs typeface="Americane Bold"/>
              </a:rPr>
              <a:t>rakastaa</a:t>
            </a:r>
            <a:endParaRPr lang="fi-FI" sz="1200" noProof="1">
              <a:solidFill>
                <a:srgbClr val="134221"/>
              </a:solidFill>
              <a:latin typeface="Americane Bold"/>
              <a:cs typeface="Americane Bold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28720" y="1477569"/>
            <a:ext cx="57721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134221"/>
                </a:solidFill>
                <a:latin typeface="Americane Black"/>
                <a:cs typeface="Americane Black"/>
              </a:rPr>
              <a:t>VISIO</a:t>
            </a:r>
            <a:endParaRPr sz="1600">
              <a:solidFill>
                <a:srgbClr val="134221"/>
              </a:solidFill>
              <a:latin typeface="Americane Black"/>
              <a:cs typeface="Americane Black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3201264" y="1875132"/>
            <a:ext cx="5229860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-10" noProof="1">
                <a:solidFill>
                  <a:srgbClr val="134221"/>
                </a:solidFill>
                <a:latin typeface="Americane Bold"/>
                <a:cs typeface="Americane Bold"/>
              </a:rPr>
              <a:t>Golf on elinvoimainen, kasvava ja</a:t>
            </a:r>
            <a:r>
              <a:rPr lang="fi-FI" sz="1200" b="1" spc="30" noProof="1">
                <a:solidFill>
                  <a:srgbClr val="134221"/>
                </a:solidFill>
                <a:latin typeface="Americane Bold"/>
                <a:cs typeface="Americane Bold"/>
              </a:rPr>
              <a:t> </a:t>
            </a:r>
            <a:r>
              <a:rPr lang="fi-FI" sz="1200" b="1" spc="-10" noProof="1">
                <a:solidFill>
                  <a:srgbClr val="134221"/>
                </a:solidFill>
                <a:latin typeface="Americane Bold"/>
                <a:cs typeface="Americane Bold"/>
              </a:rPr>
              <a:t>yhteiskunnallisesti</a:t>
            </a:r>
            <a:r>
              <a:rPr lang="fi-FI" sz="1200" b="1" spc="35" noProof="1">
                <a:solidFill>
                  <a:srgbClr val="134221"/>
                </a:solidFill>
                <a:latin typeface="Americane Bold"/>
                <a:cs typeface="Americane Bold"/>
              </a:rPr>
              <a:t> </a:t>
            </a:r>
            <a:r>
              <a:rPr lang="fi-FI" sz="1200" b="1" noProof="1">
                <a:solidFill>
                  <a:srgbClr val="134221"/>
                </a:solidFill>
                <a:latin typeface="Americane Bold"/>
                <a:cs typeface="Americane Bold"/>
              </a:rPr>
              <a:t>arvostettu</a:t>
            </a:r>
            <a:r>
              <a:rPr lang="fi-FI" sz="1200" b="1" spc="30" noProof="1">
                <a:solidFill>
                  <a:srgbClr val="134221"/>
                </a:solidFill>
                <a:latin typeface="Americane Bold"/>
                <a:cs typeface="Americane Bold"/>
              </a:rPr>
              <a:t> </a:t>
            </a:r>
            <a:endParaRPr lang="fi-FI" sz="1200" noProof="1">
              <a:solidFill>
                <a:srgbClr val="134221"/>
              </a:solidFill>
              <a:latin typeface="Americane Bold"/>
              <a:cs typeface="Americane Bold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28720" y="2731765"/>
            <a:ext cx="1445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PAINOPISTEET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2366999" y="3561266"/>
            <a:ext cx="214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err="1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 err="1">
                <a:solidFill>
                  <a:srgbClr val="FFFFFF"/>
                </a:solidFill>
                <a:latin typeface="Gill Sans MT"/>
                <a:cs typeface="Gill Sans MT"/>
              </a:rPr>
              <a:t>jäsenmäärän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err="1">
                <a:solidFill>
                  <a:srgbClr val="FFFFFF"/>
                </a:solidFill>
                <a:latin typeface="Gill Sans MT"/>
                <a:cs typeface="Gill Sans MT"/>
              </a:rPr>
              <a:t>pito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0" err="1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err="1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60" err="1">
                <a:solidFill>
                  <a:srgbClr val="FFFFFF"/>
                </a:solidFill>
                <a:latin typeface="Gill Sans MT"/>
                <a:cs typeface="Gill Sans MT"/>
              </a:rPr>
              <a:t>tyytyväisyys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err="1">
                <a:solidFill>
                  <a:srgbClr val="FFFFFF"/>
                </a:solidFill>
                <a:latin typeface="Gill Sans MT"/>
                <a:cs typeface="Gill Sans MT"/>
              </a:rPr>
              <a:t>liiton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toimintaan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59799" y="2731765"/>
            <a:ext cx="1912790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Parannamme </a:t>
            </a:r>
            <a:r>
              <a:rPr lang="fi-FI" sz="1600" b="1" spc="-4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dirty="0">
                <a:solidFill>
                  <a:srgbClr val="FFFFFF"/>
                </a:solidFill>
                <a:latin typeface="Americane Black"/>
                <a:cs typeface="Americane Black"/>
              </a:rPr>
              <a:t>mielikuvaa</a:t>
            </a:r>
            <a:r>
              <a:rPr lang="fi-FI"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 golfista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2227342" y="2731765"/>
            <a:ext cx="25859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Vahvistamme golfyhteisöjen</a:t>
            </a:r>
            <a:r>
              <a:rPr lang="fi-FI" sz="1600" b="1" spc="5" noProof="1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elinvoimaa</a:t>
            </a:r>
            <a:endParaRPr lang="fi-FI" sz="1600" noProof="1">
              <a:latin typeface="Americane Black"/>
              <a:cs typeface="Americane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513387" y="2731765"/>
            <a:ext cx="1650709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Uudistumme</a:t>
            </a: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dirty="0">
                <a:solidFill>
                  <a:srgbClr val="FFFFFF"/>
                </a:solidFill>
                <a:latin typeface="Americane Black"/>
                <a:cs typeface="Americane Black"/>
              </a:rPr>
              <a:t>rohkeasti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28795" y="3546393"/>
            <a:ext cx="1226820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24137" y="3563495"/>
            <a:ext cx="2220595" cy="641201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50" err="1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 err="1">
                <a:solidFill>
                  <a:srgbClr val="FFFFFF"/>
                </a:solidFill>
                <a:latin typeface="Gill Sans MT"/>
                <a:cs typeface="Gill Sans MT"/>
              </a:rPr>
              <a:t>naisia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junioreita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Mediaosumien</a:t>
            </a:r>
            <a:r>
              <a:rPr sz="1000" spc="7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ansaitun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 err="1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br>
              <a:rPr lang="fi-FI" sz="1000" spc="-10" dirty="0">
                <a:solidFill>
                  <a:srgbClr val="FFFFFF"/>
                </a:solidFill>
                <a:latin typeface="Gill Sans MT"/>
                <a:cs typeface="Gill Sans MT"/>
              </a:rPr>
            </a:br>
            <a:r>
              <a:rPr lang="fi-FI" sz="1000" spc="-10" dirty="0">
                <a:solidFill>
                  <a:srgbClr val="FFFFFF"/>
                </a:solidFill>
                <a:latin typeface="Gill Sans MT"/>
                <a:cs typeface="Gill Sans MT"/>
              </a:rPr>
              <a:t>Lisää menestyviä kilpaurheilijoita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000" spc="-10">
                <a:solidFill>
                  <a:srgbClr val="FFFFFF"/>
                </a:solidFill>
                <a:latin typeface="Gill Sans MT"/>
                <a:cs typeface="Gill Sans MT"/>
              </a:rPr>
              <a:t>Lisää ympäristösertifioituja kenttiä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7653037" y="3561266"/>
            <a:ext cx="2512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20" err="1">
                <a:solidFill>
                  <a:srgbClr val="FFFFFF"/>
                </a:solidFill>
                <a:latin typeface="Gill Sans MT"/>
                <a:cs typeface="Gill Sans MT"/>
              </a:rPr>
              <a:t>Ympärivuotis</a:t>
            </a:r>
            <a:r>
              <a:rPr lang="fi-FI" sz="1000" spc="20" dirty="0">
                <a:solidFill>
                  <a:srgbClr val="FFFFFF"/>
                </a:solidFill>
                <a:latin typeface="Gill Sans MT"/>
                <a:cs typeface="Gill Sans MT"/>
              </a:rPr>
              <a:t>en harrastamisen kasvu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000" spc="20" err="1">
                <a:solidFill>
                  <a:srgbClr val="FFFFFF"/>
                </a:solidFill>
                <a:latin typeface="Gill Sans MT"/>
                <a:cs typeface="Gill Sans MT"/>
              </a:rPr>
              <a:t>Tiiviimpää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err="1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err="1">
                <a:solidFill>
                  <a:srgbClr val="FFFFFF"/>
                </a:solidFill>
                <a:latin typeface="Gill Sans MT"/>
                <a:cs typeface="Gill Sans MT"/>
              </a:rPr>
              <a:t>kenttäyhtiöiden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5" err="1">
                <a:solidFill>
                  <a:srgbClr val="FFFFFF"/>
                </a:solidFill>
                <a:latin typeface="Gill Sans MT"/>
                <a:cs typeface="Gill Sans MT"/>
              </a:rPr>
              <a:t>kanssa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50" err="1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err="1">
                <a:solidFill>
                  <a:srgbClr val="FFFFFF"/>
                </a:solidFill>
                <a:latin typeface="Gill Sans MT"/>
                <a:cs typeface="Gill Sans MT"/>
              </a:rPr>
              <a:t>digilehden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err="1">
                <a:solidFill>
                  <a:srgbClr val="FFFFFF"/>
                </a:solidFill>
                <a:latin typeface="Gill Sans MT"/>
                <a:cs typeface="Gill Sans MT"/>
              </a:rPr>
              <a:t>tilaajia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lang="fi-FI" sz="1000" spc="10" err="1">
                <a:solidFill>
                  <a:srgbClr val="FFFFFF"/>
                </a:solidFill>
                <a:latin typeface="Gill Sans MT"/>
                <a:cs typeface="Gill Sans MT"/>
              </a:rPr>
              <a:t>eBirdie-sovelluksen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err="1">
                <a:solidFill>
                  <a:srgbClr val="FFFFFF"/>
                </a:solidFill>
                <a:latin typeface="Gill Sans MT"/>
                <a:cs typeface="Gill Sans MT"/>
              </a:rPr>
              <a:t>käytön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0" err="1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2367043" y="4513766"/>
            <a:ext cx="2117725" cy="1256754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Lisäämme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kohdistamme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  <a:endParaRPr lang="fi-FI" sz="1000" noProof="1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Autamme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4953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/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Edistämme</a:t>
            </a:r>
            <a:r>
              <a:rPr lang="fi-FI" sz="1000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000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>
              <a:lnSpc>
                <a:spcPct val="100000"/>
              </a:lnSpc>
            </a:pPr>
            <a:endParaRPr lang="fi-FI" sz="1000" noProof="1">
              <a:latin typeface="Gill Sans MT"/>
              <a:cs typeface="Gill Sans MT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28720" y="4498985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grpSp>
        <p:nvGrpSpPr>
          <p:cNvPr id="22" name="object 22"/>
          <p:cNvGrpSpPr/>
          <p:nvPr/>
        </p:nvGrpSpPr>
        <p:grpSpPr>
          <a:xfrm>
            <a:off x="540000" y="1739930"/>
            <a:ext cx="9611995" cy="4483100"/>
            <a:chOff x="540000" y="1739930"/>
            <a:chExt cx="9611995" cy="4483100"/>
          </a:xfrm>
        </p:grpSpPr>
        <p:sp>
          <p:nvSpPr>
            <p:cNvPr id="23" name="object 23"/>
            <p:cNvSpPr/>
            <p:nvPr/>
          </p:nvSpPr>
          <p:spPr>
            <a:xfrm>
              <a:off x="540000" y="43561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/>
            <p:cNvSpPr/>
            <p:nvPr/>
          </p:nvSpPr>
          <p:spPr>
            <a:xfrm>
              <a:off x="540000" y="6223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/>
            <p:cNvSpPr/>
            <p:nvPr/>
          </p:nvSpPr>
          <p:spPr>
            <a:xfrm>
              <a:off x="540000" y="17399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3598672"/>
              <a:ext cx="96481" cy="102977"/>
            </a:xfrm>
            <a:prstGeom prst="rect">
              <a:avLst/>
            </a:prstGeom>
          </p:spPr>
        </p:pic>
        <p:pic>
          <p:nvPicPr>
            <p:cNvPr id="27" name="object 2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3753072"/>
              <a:ext cx="96481" cy="102977"/>
            </a:xfrm>
            <a:prstGeom prst="rect">
              <a:avLst/>
            </a:prstGeom>
          </p:spPr>
        </p:pic>
        <p:pic>
          <p:nvPicPr>
            <p:cNvPr id="28" name="object 28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3907471"/>
              <a:ext cx="96481" cy="102977"/>
            </a:xfrm>
            <a:prstGeom prst="rect">
              <a:avLst/>
            </a:prstGeom>
          </p:spPr>
        </p:pic>
        <p:pic>
          <p:nvPicPr>
            <p:cNvPr id="29" name="object 2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3598672"/>
              <a:ext cx="96481" cy="102977"/>
            </a:xfrm>
            <a:prstGeom prst="rect">
              <a:avLst/>
            </a:prstGeom>
          </p:spPr>
        </p:pic>
        <p:pic>
          <p:nvPicPr>
            <p:cNvPr id="30" name="object 3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3753072"/>
              <a:ext cx="96481" cy="102977"/>
            </a:xfrm>
            <a:prstGeom prst="rect">
              <a:avLst/>
            </a:prstGeom>
          </p:spPr>
        </p:pic>
        <p:pic>
          <p:nvPicPr>
            <p:cNvPr id="31" name="object 31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3598672"/>
              <a:ext cx="96469" cy="102977"/>
            </a:xfrm>
            <a:prstGeom prst="rect">
              <a:avLst/>
            </a:prstGeom>
          </p:spPr>
        </p:pic>
        <p:pic>
          <p:nvPicPr>
            <p:cNvPr id="32" name="object 32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4694" y="3907471"/>
              <a:ext cx="96481" cy="102977"/>
            </a:xfrm>
            <a:prstGeom prst="rect">
              <a:avLst/>
            </a:prstGeom>
          </p:spPr>
        </p:pic>
        <p:pic>
          <p:nvPicPr>
            <p:cNvPr id="33" name="object 33"/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1705" y="3753072"/>
              <a:ext cx="96469" cy="102977"/>
            </a:xfrm>
            <a:prstGeom prst="rect">
              <a:avLst/>
            </a:prstGeom>
          </p:spPr>
        </p:pic>
        <p:pic>
          <p:nvPicPr>
            <p:cNvPr id="34" name="object 34"/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1705" y="3907471"/>
              <a:ext cx="96469" cy="102977"/>
            </a:xfrm>
            <a:prstGeom prst="rect">
              <a:avLst/>
            </a:prstGeom>
          </p:spPr>
        </p:pic>
        <p:pic>
          <p:nvPicPr>
            <p:cNvPr id="35" name="object 3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4058164"/>
              <a:ext cx="96469" cy="102977"/>
            </a:xfrm>
            <a:prstGeom prst="rect">
              <a:avLst/>
            </a:prstGeom>
          </p:spPr>
        </p:pic>
        <p:pic>
          <p:nvPicPr>
            <p:cNvPr id="36" name="object 36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551172"/>
              <a:ext cx="96481" cy="102977"/>
            </a:xfrm>
            <a:prstGeom prst="rect">
              <a:avLst/>
            </a:prstGeom>
          </p:spPr>
        </p:pic>
        <p:pic>
          <p:nvPicPr>
            <p:cNvPr id="37" name="object 37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5464693"/>
              <a:ext cx="96481" cy="102977"/>
            </a:xfrm>
            <a:prstGeom prst="rect">
              <a:avLst/>
            </a:prstGeom>
          </p:spPr>
        </p:pic>
        <p:pic>
          <p:nvPicPr>
            <p:cNvPr id="38" name="object 3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999671"/>
              <a:ext cx="96481" cy="102977"/>
            </a:xfrm>
            <a:prstGeom prst="rect">
              <a:avLst/>
            </a:prstGeom>
          </p:spPr>
        </p:pic>
        <p:pic>
          <p:nvPicPr>
            <p:cNvPr id="39" name="object 39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551172"/>
              <a:ext cx="96481" cy="102977"/>
            </a:xfrm>
            <a:prstGeom prst="rect">
              <a:avLst/>
            </a:prstGeom>
          </p:spPr>
        </p:pic>
        <p:pic>
          <p:nvPicPr>
            <p:cNvPr id="40" name="object 40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4705571"/>
              <a:ext cx="96481" cy="102977"/>
            </a:xfrm>
            <a:prstGeom prst="rect">
              <a:avLst/>
            </a:prstGeom>
          </p:spPr>
        </p:pic>
        <p:pic>
          <p:nvPicPr>
            <p:cNvPr id="41" name="object 41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5009435"/>
              <a:ext cx="96481" cy="102977"/>
            </a:xfrm>
            <a:prstGeom prst="rect">
              <a:avLst/>
            </a:prstGeom>
          </p:spPr>
        </p:pic>
        <p:pic>
          <p:nvPicPr>
            <p:cNvPr id="42" name="object 42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551172"/>
              <a:ext cx="96469" cy="102977"/>
            </a:xfrm>
            <a:prstGeom prst="rect">
              <a:avLst/>
            </a:prstGeom>
          </p:spPr>
        </p:pic>
        <p:pic>
          <p:nvPicPr>
            <p:cNvPr id="43" name="object 43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5302471"/>
              <a:ext cx="96469" cy="102977"/>
            </a:xfrm>
            <a:prstGeom prst="rect">
              <a:avLst/>
            </a:prstGeom>
          </p:spPr>
        </p:pic>
        <p:pic>
          <p:nvPicPr>
            <p:cNvPr id="44" name="object 44"/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859971"/>
              <a:ext cx="96469" cy="102977"/>
            </a:xfrm>
            <a:prstGeom prst="rect">
              <a:avLst/>
            </a:prstGeom>
          </p:spPr>
        </p:pic>
        <p:pic>
          <p:nvPicPr>
            <p:cNvPr id="45" name="object 45"/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5010664"/>
              <a:ext cx="96469" cy="102977"/>
            </a:xfrm>
            <a:prstGeom prst="rect">
              <a:avLst/>
            </a:prstGeom>
          </p:spPr>
        </p:pic>
        <p:pic>
          <p:nvPicPr>
            <p:cNvPr id="47" name="object 47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5772371"/>
              <a:ext cx="96481" cy="102977"/>
            </a:xfrm>
            <a:prstGeom prst="rect">
              <a:avLst/>
            </a:prstGeom>
          </p:spPr>
        </p:pic>
      </p:grpSp>
      <p:sp>
        <p:nvSpPr>
          <p:cNvPr id="48" name="object 48"/>
          <p:cNvSpPr txBox="1"/>
          <p:nvPr/>
        </p:nvSpPr>
        <p:spPr>
          <a:xfrm>
            <a:off x="4999499" y="4513767"/>
            <a:ext cx="2214245" cy="9489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000" spc="45">
                <a:solidFill>
                  <a:srgbClr val="FFFFFF"/>
                </a:solidFill>
                <a:latin typeface="Gill Sans MT"/>
                <a:cs typeface="Gill Sans MT"/>
              </a:rPr>
              <a:t>Lisäämme </a:t>
            </a:r>
            <a:r>
              <a:rPr sz="1000" spc="30" err="1">
                <a:solidFill>
                  <a:srgbClr val="FFFFFF"/>
                </a:solidFill>
                <a:latin typeface="Gill Sans MT"/>
                <a:cs typeface="Gill Sans MT"/>
              </a:rPr>
              <a:t>suomalaisten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liikkumista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0">
                <a:solidFill>
                  <a:srgbClr val="FFFFFF"/>
                </a:solidFill>
                <a:latin typeface="Gill Sans MT"/>
                <a:cs typeface="Gill Sans MT"/>
              </a:rPr>
              <a:t>Vahvistamme</a:t>
            </a:r>
            <a:r>
              <a:rPr lang="fi-FI"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 err="1">
                <a:solidFill>
                  <a:srgbClr val="FFFFFF"/>
                </a:solidFill>
                <a:latin typeface="Gill Sans MT"/>
                <a:cs typeface="Gill Sans MT"/>
              </a:rPr>
              <a:t>golfin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 err="1">
                <a:solidFill>
                  <a:srgbClr val="FFFFFF"/>
                </a:solidFill>
                <a:latin typeface="Gill Sans MT"/>
                <a:cs typeface="Gill Sans MT"/>
              </a:rPr>
              <a:t>yhteisöllistä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ja </a:t>
            </a:r>
            <a:r>
              <a:rPr sz="1000" spc="10" err="1">
                <a:solidFill>
                  <a:srgbClr val="FFFFFF"/>
                </a:solidFill>
                <a:latin typeface="Gill Sans MT"/>
                <a:cs typeface="Gill Sans MT"/>
              </a:rPr>
              <a:t>hyvinvointia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 err="1">
                <a:solidFill>
                  <a:srgbClr val="FFFFFF"/>
                </a:solidFill>
                <a:latin typeface="Gill Sans MT"/>
                <a:cs typeface="Gill Sans MT"/>
              </a:rPr>
              <a:t>edistävää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mielikuvaa</a:t>
            </a:r>
            <a:r>
              <a:rPr sz="1000" spc="5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>
                <a:solidFill>
                  <a:srgbClr val="FFFFFF"/>
                </a:solidFill>
                <a:latin typeface="Gill Sans MT"/>
                <a:cs typeface="Gill Sans MT"/>
              </a:rPr>
              <a:t>Tue</a:t>
            </a:r>
            <a:r>
              <a:rPr lang="fi-FI" sz="1000" dirty="0">
                <a:solidFill>
                  <a:srgbClr val="FFFFFF"/>
                </a:solidFill>
                <a:latin typeface="Gill Sans MT"/>
                <a:cs typeface="Gill Sans MT"/>
              </a:rPr>
              <a:t>mme</a:t>
            </a:r>
            <a:r>
              <a:rPr lang="fi-FI" sz="1000" spc="150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err="1">
                <a:solidFill>
                  <a:srgbClr val="FFFFFF"/>
                </a:solidFill>
                <a:latin typeface="Gill Sans MT"/>
                <a:cs typeface="Gill Sans MT"/>
              </a:rPr>
              <a:t>kilpapelaajien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 err="1">
                <a:solidFill>
                  <a:srgbClr val="FFFFFF"/>
                </a:solidFill>
                <a:latin typeface="Gill Sans MT"/>
                <a:cs typeface="Gill Sans MT"/>
              </a:rPr>
              <a:t>kasvua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 err="1">
                <a:solidFill>
                  <a:srgbClr val="FFFFFF"/>
                </a:solidFill>
                <a:latin typeface="Gill Sans MT"/>
                <a:cs typeface="Gill Sans MT"/>
              </a:rPr>
              <a:t>maailman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huipulle</a:t>
            </a:r>
            <a:endParaRPr lang="fi-FI" sz="1000" spc="-10" dirty="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000" spc="20" dirty="0">
                <a:solidFill>
                  <a:srgbClr val="FFFFFF"/>
                </a:solidFill>
                <a:latin typeface="Gill Sans MT"/>
                <a:cs typeface="Gill Sans MT"/>
              </a:rPr>
              <a:t>Edistämme</a:t>
            </a:r>
            <a:r>
              <a:rPr lang="fi-FI" sz="1000" spc="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dirty="0">
                <a:solidFill>
                  <a:srgbClr val="FFFFFF"/>
                </a:solidFill>
                <a:latin typeface="Gill Sans MT"/>
                <a:cs typeface="Gill Sans MT"/>
              </a:rPr>
              <a:t>ympäristö-</a:t>
            </a:r>
            <a:r>
              <a:rPr lang="fi-FI" sz="1000" spc="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dirty="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5" dirty="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dirty="0">
                <a:solidFill>
                  <a:srgbClr val="FFFFFF"/>
                </a:solidFill>
                <a:latin typeface="Gill Sans MT"/>
                <a:cs typeface="Gill Sans MT"/>
              </a:rPr>
              <a:t>ilmastotyötä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7653037" y="4513767"/>
            <a:ext cx="2366645" cy="109004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000" spc="20">
                <a:solidFill>
                  <a:srgbClr val="FFFFFF"/>
                </a:solidFill>
                <a:latin typeface="Gill Sans MT"/>
                <a:cs typeface="Gill Sans MT"/>
              </a:rPr>
              <a:t>Huomioimme</a:t>
            </a:r>
            <a:r>
              <a:rPr lang="fi-FI"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0" err="1">
                <a:solidFill>
                  <a:srgbClr val="FFFFFF"/>
                </a:solidFill>
                <a:latin typeface="Gill Sans MT"/>
                <a:cs typeface="Gill Sans MT"/>
              </a:rPr>
              <a:t>ympärivuotisuuden</a:t>
            </a:r>
            <a:r>
              <a:rPr lang="fi-FI"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olennaisena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 err="1">
                <a:solidFill>
                  <a:srgbClr val="FFFFFF"/>
                </a:solidFill>
                <a:latin typeface="Gill Sans MT"/>
                <a:cs typeface="Gill Sans MT"/>
              </a:rPr>
              <a:t>osana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golfia</a:t>
            </a:r>
            <a:endParaRPr sz="1000">
              <a:latin typeface="Gill Sans MT"/>
              <a:cs typeface="Gill Sans MT"/>
            </a:endParaRPr>
          </a:p>
          <a:p>
            <a:pPr marL="12700" marR="126364">
              <a:lnSpc>
                <a:spcPct val="100000"/>
              </a:lnSpc>
            </a:pPr>
            <a:r>
              <a:rPr lang="fi-FI" sz="1000" spc="20" err="1">
                <a:solidFill>
                  <a:srgbClr val="FFFFFF"/>
                </a:solidFill>
                <a:latin typeface="Gill Sans MT"/>
                <a:cs typeface="Gill Sans MT"/>
              </a:rPr>
              <a:t>Tehostamme</a:t>
            </a:r>
            <a:r>
              <a:rPr lang="fi-FI"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5" err="1">
                <a:solidFill>
                  <a:srgbClr val="FFFFFF"/>
                </a:solidFill>
                <a:latin typeface="Gill Sans MT"/>
                <a:cs typeface="Gill Sans MT"/>
              </a:rPr>
              <a:t>sisällä</a:t>
            </a:r>
            <a:r>
              <a:rPr sz="1000" spc="3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>
                <a:solidFill>
                  <a:srgbClr val="FFFFFF"/>
                </a:solidFill>
                <a:latin typeface="Gill Sans MT"/>
                <a:cs typeface="Gill Sans MT"/>
              </a:rPr>
              <a:t>Hyödyn</a:t>
            </a:r>
            <a:r>
              <a:rPr lang="fi-FI" sz="1000" spc="20" err="1">
                <a:solidFill>
                  <a:srgbClr val="FFFFFF"/>
                </a:solidFill>
                <a:latin typeface="Gill Sans MT"/>
                <a:cs typeface="Gill Sans MT"/>
              </a:rPr>
              <a:t>nämme</a:t>
            </a:r>
            <a:r>
              <a:rPr lang="fi-FI" sz="1000" spc="1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teknologiasta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 err="1">
                <a:solidFill>
                  <a:srgbClr val="FFFFFF"/>
                </a:solidFill>
                <a:latin typeface="Gill Sans MT"/>
                <a:cs typeface="Gill Sans MT"/>
              </a:rPr>
              <a:t>saatavaa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 err="1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sz="1000">
              <a:latin typeface="Gill Sans MT"/>
              <a:cs typeface="Gill Sans MT"/>
            </a:endParaRPr>
          </a:p>
          <a:p>
            <a:pPr marL="12700" marR="487045">
              <a:lnSpc>
                <a:spcPct val="100000"/>
              </a:lnSpc>
            </a:pPr>
            <a:r>
              <a:rPr lang="fi-FI" sz="1000" spc="30" err="1">
                <a:solidFill>
                  <a:srgbClr val="FFFFFF"/>
                </a:solidFill>
                <a:latin typeface="Gill Sans MT"/>
                <a:cs typeface="Gill Sans MT"/>
              </a:rPr>
              <a:t>Mahdollist</a:t>
            </a:r>
            <a:r>
              <a:rPr lang="fi-FI" sz="1000" spc="30">
                <a:solidFill>
                  <a:srgbClr val="FFFFFF"/>
                </a:solidFill>
                <a:latin typeface="Gill Sans MT"/>
                <a:cs typeface="Gill Sans MT"/>
              </a:rPr>
              <a:t>amme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digiekosysteemin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 err="1">
                <a:solidFill>
                  <a:srgbClr val="FFFFFF"/>
                </a:solidFill>
                <a:latin typeface="Gill Sans MT"/>
                <a:cs typeface="Gill Sans MT"/>
              </a:rPr>
              <a:t>innovaatiot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9065441" y="309241"/>
            <a:ext cx="1387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>
                <a:solidFill>
                  <a:srgbClr val="00D29F"/>
                </a:solidFill>
                <a:latin typeface="Americane Bold"/>
                <a:cs typeface="Americane Bold"/>
              </a:rPr>
              <a:t>#muntapapelata</a:t>
            </a:r>
            <a:endParaRPr sz="1400">
              <a:latin typeface="Americane Bold"/>
              <a:cs typeface="Americane Bold"/>
            </a:endParaRP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0481FD99-F40E-4E84-C557-C3AD6AAA3AE9}"/>
              </a:ext>
            </a:extLst>
          </p:cNvPr>
          <p:cNvSpPr/>
          <p:nvPr/>
        </p:nvSpPr>
        <p:spPr>
          <a:xfrm>
            <a:off x="2070100" y="4859971"/>
            <a:ext cx="284245" cy="39507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>
            <a:extLst>
              <a:ext uri="{FF2B5EF4-FFF2-40B4-BE49-F238E27FC236}">
                <a16:creationId xmlns:a16="http://schemas.microsoft.com/office/drawing/2014/main" id="{92E81380-22A8-619E-B263-42B1D95DB9A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97" y="4802520"/>
            <a:ext cx="160183" cy="240274"/>
          </a:xfrm>
          <a:prstGeom prst="rect">
            <a:avLst/>
          </a:prstGeom>
        </p:spPr>
      </p:pic>
      <p:sp>
        <p:nvSpPr>
          <p:cNvPr id="60" name="Suorakulmio 59">
            <a:extLst>
              <a:ext uri="{FF2B5EF4-FFF2-40B4-BE49-F238E27FC236}">
                <a16:creationId xmlns:a16="http://schemas.microsoft.com/office/drawing/2014/main" id="{1C689223-5ADA-49A1-750D-4A185661FFD9}"/>
              </a:ext>
            </a:extLst>
          </p:cNvPr>
          <p:cNvSpPr/>
          <p:nvPr/>
        </p:nvSpPr>
        <p:spPr>
          <a:xfrm>
            <a:off x="2165158" y="5270320"/>
            <a:ext cx="201841" cy="78963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2" name="Kuva 61">
            <a:extLst>
              <a:ext uri="{FF2B5EF4-FFF2-40B4-BE49-F238E27FC236}">
                <a16:creationId xmlns:a16="http://schemas.microsoft.com/office/drawing/2014/main" id="{BA896418-A319-47B9-47E9-3F0BD46F0A5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2" y="5109155"/>
            <a:ext cx="160183" cy="240274"/>
          </a:xfrm>
          <a:prstGeom prst="rect">
            <a:avLst/>
          </a:prstGeom>
        </p:spPr>
      </p:pic>
      <p:pic>
        <p:nvPicPr>
          <p:cNvPr id="58" name="Kuva 57">
            <a:extLst>
              <a:ext uri="{FF2B5EF4-FFF2-40B4-BE49-F238E27FC236}">
                <a16:creationId xmlns:a16="http://schemas.microsoft.com/office/drawing/2014/main" id="{70D1894B-4954-3BF3-7063-FD685F8A7D93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07440" y="3994243"/>
            <a:ext cx="129220" cy="197630"/>
          </a:xfrm>
          <a:prstGeom prst="rect">
            <a:avLst/>
          </a:prstGeom>
        </p:spPr>
      </p:pic>
      <p:sp>
        <p:nvSpPr>
          <p:cNvPr id="54" name="Suorakulmio 53">
            <a:extLst>
              <a:ext uri="{FF2B5EF4-FFF2-40B4-BE49-F238E27FC236}">
                <a16:creationId xmlns:a16="http://schemas.microsoft.com/office/drawing/2014/main" id="{77BD3C50-0536-3609-4458-962764F2063E}"/>
              </a:ext>
            </a:extLst>
          </p:cNvPr>
          <p:cNvSpPr/>
          <p:nvPr/>
        </p:nvSpPr>
        <p:spPr>
          <a:xfrm>
            <a:off x="249276" y="6458145"/>
            <a:ext cx="10203534" cy="891311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57" name="Tekstiruutu 56">
            <a:extLst>
              <a:ext uri="{FF2B5EF4-FFF2-40B4-BE49-F238E27FC236}">
                <a16:creationId xmlns:a16="http://schemas.microsoft.com/office/drawing/2014/main" id="{ED8DDDB1-1574-C956-B39F-7549B70C171F}"/>
              </a:ext>
            </a:extLst>
          </p:cNvPr>
          <p:cNvSpPr txBox="1"/>
          <p:nvPr/>
        </p:nvSpPr>
        <p:spPr>
          <a:xfrm>
            <a:off x="308485" y="6948375"/>
            <a:ext cx="10075024" cy="27699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i-FI" sz="1200" dirty="0">
                <a:solidFill>
                  <a:schemeClr val="tx1"/>
                </a:solidFill>
                <a:latin typeface="Americane Bold" panose="020B0800040000000000" pitchFamily="34" charset="0"/>
              </a:rPr>
              <a:t>Yhdenvertaisuus, tasa-arvo, turvallinen toimintaympäristö, reilu peli, kestävä kehitys, vakaa talous ja hyvä hallinto</a:t>
            </a:r>
          </a:p>
        </p:txBody>
      </p:sp>
      <p:sp>
        <p:nvSpPr>
          <p:cNvPr id="50" name="Suorakulmio 49">
            <a:extLst>
              <a:ext uri="{FF2B5EF4-FFF2-40B4-BE49-F238E27FC236}">
                <a16:creationId xmlns:a16="http://schemas.microsoft.com/office/drawing/2014/main" id="{C7D8DD95-4FB7-AD07-330A-B573375CFCD5}"/>
              </a:ext>
            </a:extLst>
          </p:cNvPr>
          <p:cNvSpPr/>
          <p:nvPr/>
        </p:nvSpPr>
        <p:spPr>
          <a:xfrm>
            <a:off x="249276" y="6302819"/>
            <a:ext cx="10203534" cy="516315"/>
          </a:xfrm>
          <a:prstGeom prst="rect">
            <a:avLst/>
          </a:prstGeom>
          <a:solidFill>
            <a:srgbClr val="00D29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dirty="0">
              <a:solidFill>
                <a:srgbClr val="00D29F"/>
              </a:solidFill>
              <a:highlight>
                <a:srgbClr val="00D29F"/>
              </a:highlight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572217" y="6445673"/>
            <a:ext cx="69786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dirty="0">
                <a:solidFill>
                  <a:srgbClr val="134221"/>
                </a:solidFill>
                <a:latin typeface="Americane Black"/>
                <a:cs typeface="Americane Black"/>
              </a:rPr>
              <a:t>ARVOT</a:t>
            </a:r>
            <a:endParaRPr lang="fi-FI" sz="1600" dirty="0">
              <a:solidFill>
                <a:srgbClr val="134221"/>
              </a:solidFill>
              <a:latin typeface="Americane Black"/>
              <a:cs typeface="Americane Black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3441736" y="6468040"/>
            <a:ext cx="4534037" cy="1974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-10" dirty="0">
                <a:solidFill>
                  <a:schemeClr val="tx1"/>
                </a:solidFill>
                <a:latin typeface="Americane Bold"/>
                <a:cs typeface="Americane Bold"/>
              </a:rPr>
              <a:t>Kunnioitus,</a:t>
            </a:r>
            <a:r>
              <a:rPr lang="fi-FI" sz="1200" b="1" spc="20" dirty="0">
                <a:solidFill>
                  <a:schemeClr val="tx1"/>
                </a:solidFill>
                <a:latin typeface="Americane Bold"/>
                <a:cs typeface="Americane Bold"/>
              </a:rPr>
              <a:t> </a:t>
            </a:r>
            <a:r>
              <a:rPr lang="fi-FI" sz="1200" b="1" dirty="0">
                <a:solidFill>
                  <a:schemeClr val="tx1"/>
                </a:solidFill>
                <a:latin typeface="Americane Bold"/>
                <a:cs typeface="Americane Bold"/>
              </a:rPr>
              <a:t>vastuullisuus,</a:t>
            </a:r>
            <a:r>
              <a:rPr lang="fi-FI" sz="1200" b="1" spc="20" dirty="0">
                <a:solidFill>
                  <a:schemeClr val="tx1"/>
                </a:solidFill>
                <a:latin typeface="Americane Bold"/>
                <a:cs typeface="Americane Bold"/>
              </a:rPr>
              <a:t> </a:t>
            </a:r>
            <a:r>
              <a:rPr lang="fi-FI" sz="1200" b="1" spc="-10" dirty="0">
                <a:solidFill>
                  <a:schemeClr val="tx1"/>
                </a:solidFill>
                <a:latin typeface="Americane Bold"/>
                <a:cs typeface="Americane Bold"/>
              </a:rPr>
              <a:t>huolenpito,</a:t>
            </a:r>
            <a:r>
              <a:rPr lang="fi-FI" sz="1200" b="1" spc="20" dirty="0">
                <a:solidFill>
                  <a:schemeClr val="tx1"/>
                </a:solidFill>
                <a:latin typeface="Americane Bold"/>
                <a:cs typeface="Americane Bold"/>
              </a:rPr>
              <a:t> </a:t>
            </a:r>
            <a:r>
              <a:rPr lang="fi-FI" sz="1200" b="1" spc="-10" dirty="0">
                <a:solidFill>
                  <a:schemeClr val="tx1"/>
                </a:solidFill>
                <a:latin typeface="Americane Bold"/>
                <a:cs typeface="Americane Bold"/>
              </a:rPr>
              <a:t>yhdessä</a:t>
            </a:r>
            <a:endParaRPr lang="fi-FI" sz="1200" dirty="0">
              <a:solidFill>
                <a:schemeClr val="tx1"/>
              </a:solidFill>
              <a:latin typeface="Americane Bold"/>
              <a:cs typeface="Americane Bold"/>
            </a:endParaRPr>
          </a:p>
        </p:txBody>
      </p:sp>
      <p:sp>
        <p:nvSpPr>
          <p:cNvPr id="51" name="Suorakulmio 50">
            <a:extLst>
              <a:ext uri="{FF2B5EF4-FFF2-40B4-BE49-F238E27FC236}">
                <a16:creationId xmlns:a16="http://schemas.microsoft.com/office/drawing/2014/main" id="{D5297087-26B2-2E57-E35C-80EA07E13020}"/>
              </a:ext>
            </a:extLst>
          </p:cNvPr>
          <p:cNvSpPr/>
          <p:nvPr/>
        </p:nvSpPr>
        <p:spPr>
          <a:xfrm>
            <a:off x="0" y="2277208"/>
            <a:ext cx="10693400" cy="316074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cxnSp>
        <p:nvCxnSpPr>
          <p:cNvPr id="56" name="Suora yhdysviiva 55">
            <a:extLst>
              <a:ext uri="{FF2B5EF4-FFF2-40B4-BE49-F238E27FC236}">
                <a16:creationId xmlns:a16="http://schemas.microsoft.com/office/drawing/2014/main" id="{58094D2E-C5F3-35AA-5381-DF9D5EC5FE50}"/>
              </a:ext>
            </a:extLst>
          </p:cNvPr>
          <p:cNvCxnSpPr/>
          <p:nvPr/>
        </p:nvCxnSpPr>
        <p:spPr>
          <a:xfrm flipV="1">
            <a:off x="258068" y="2294792"/>
            <a:ext cx="0" cy="3160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5A0CDF22-9D4B-1EE2-2574-4C46C3A18E04}"/>
              </a:ext>
            </a:extLst>
          </p:cNvPr>
          <p:cNvCxnSpPr/>
          <p:nvPr/>
        </p:nvCxnSpPr>
        <p:spPr>
          <a:xfrm flipV="1">
            <a:off x="10436261" y="2332668"/>
            <a:ext cx="0" cy="316074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4" name="object 41">
            <a:extLst>
              <a:ext uri="{FF2B5EF4-FFF2-40B4-BE49-F238E27FC236}">
                <a16:creationId xmlns:a16="http://schemas.microsoft.com/office/drawing/2014/main" id="{E841CA03-D72C-B280-F72B-02D0D4A9FE84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856422" y="5311299"/>
            <a:ext cx="96481" cy="102977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BEF495-DB5B-8A61-8071-8A85255BF77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FF2B5EF4-FFF2-40B4-BE49-F238E27FC236}">
                <a16:creationId xmlns:a16="http://schemas.microsoft.com/office/drawing/2014/main" id="{904FDE49-3C84-8C0C-7EA5-D26D696FA4A0}"/>
              </a:ext>
            </a:extLst>
          </p:cNvPr>
          <p:cNvGrpSpPr/>
          <p:nvPr/>
        </p:nvGrpSpPr>
        <p:grpSpPr>
          <a:xfrm>
            <a:off x="538412" y="2157442"/>
            <a:ext cx="9615170" cy="1247775"/>
            <a:chOff x="538412" y="2157442"/>
            <a:chExt cx="9615170" cy="124777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754FB8CD-58E9-BB1F-2D66-DA939AADBD32}"/>
                </a:ext>
              </a:extLst>
            </p:cNvPr>
            <p:cNvSpPr/>
            <p:nvPr/>
          </p:nvSpPr>
          <p:spPr>
            <a:xfrm>
              <a:off x="540000" y="2159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D9028F1F-013D-2EF6-FA54-A2734ABECAAC}"/>
                </a:ext>
              </a:extLst>
            </p:cNvPr>
            <p:cNvSpPr/>
            <p:nvPr/>
          </p:nvSpPr>
          <p:spPr>
            <a:xfrm>
              <a:off x="540000" y="34036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CF5DF35E-9632-CB7B-1613-65DDF3B18692}"/>
              </a:ext>
            </a:extLst>
          </p:cNvPr>
          <p:cNvSpPr txBox="1"/>
          <p:nvPr/>
        </p:nvSpPr>
        <p:spPr>
          <a:xfrm>
            <a:off x="528720" y="2731765"/>
            <a:ext cx="1445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PAINOPISTEET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0A087279-E36D-EBA7-33F8-A04CEC6BC04B}"/>
              </a:ext>
            </a:extLst>
          </p:cNvPr>
          <p:cNvSpPr txBox="1"/>
          <p:nvPr/>
        </p:nvSpPr>
        <p:spPr>
          <a:xfrm>
            <a:off x="2366999" y="3561266"/>
            <a:ext cx="214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jäsenmäärän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pito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 </a:t>
            </a:r>
            <a:r>
              <a:rPr sz="1000" spc="60">
                <a:solidFill>
                  <a:srgbClr val="FFFFFF"/>
                </a:solidFill>
                <a:latin typeface="Gill Sans MT"/>
                <a:cs typeface="Gill Sans MT"/>
              </a:rPr>
              <a:t>tyytyväisyys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liiton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toimintaan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6F4457CA-D7F4-57CC-A6B0-D9BC807E5C34}"/>
              </a:ext>
            </a:extLst>
          </p:cNvPr>
          <p:cNvSpPr txBox="1"/>
          <p:nvPr/>
        </p:nvSpPr>
        <p:spPr>
          <a:xfrm>
            <a:off x="4859799" y="2731765"/>
            <a:ext cx="17437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Parannetaan </a:t>
            </a:r>
            <a:r>
              <a:rPr sz="1600" b="1">
                <a:solidFill>
                  <a:srgbClr val="FFFFFF"/>
                </a:solidFill>
                <a:latin typeface="Americane Black"/>
                <a:cs typeface="Americane Black"/>
              </a:rPr>
              <a:t>golfin</a:t>
            </a:r>
            <a:r>
              <a:rPr sz="1600" b="1" spc="-4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mielikuvaa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4A590C4E-345E-BE8E-3605-C862DCBCB037}"/>
              </a:ext>
            </a:extLst>
          </p:cNvPr>
          <p:cNvSpPr txBox="1"/>
          <p:nvPr/>
        </p:nvSpPr>
        <p:spPr>
          <a:xfrm>
            <a:off x="2227342" y="2731765"/>
            <a:ext cx="25859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Turvataan golfyhteisöjen</a:t>
            </a:r>
            <a:r>
              <a:rPr lang="fi-FI" sz="1600" b="1" spc="5" noProof="1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elinvoima</a:t>
            </a:r>
            <a:endParaRPr lang="fi-FI" sz="1600" noProof="1">
              <a:latin typeface="Americane Black"/>
              <a:cs typeface="Americane Black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B64F39D4-B92A-5713-0FC3-0E0BC165D33B}"/>
              </a:ext>
            </a:extLst>
          </p:cNvPr>
          <p:cNvSpPr txBox="1"/>
          <p:nvPr/>
        </p:nvSpPr>
        <p:spPr>
          <a:xfrm>
            <a:off x="7513388" y="2731765"/>
            <a:ext cx="12649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Uudistutaan rohkeasti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89A98A3F-2C3F-025F-D0EC-F91CC3FA79DC}"/>
              </a:ext>
            </a:extLst>
          </p:cNvPr>
          <p:cNvSpPr txBox="1"/>
          <p:nvPr/>
        </p:nvSpPr>
        <p:spPr>
          <a:xfrm>
            <a:off x="528795" y="3546393"/>
            <a:ext cx="1226820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2E7E37C8-8BDA-9774-55BB-52C92AA28F99}"/>
              </a:ext>
            </a:extLst>
          </p:cNvPr>
          <p:cNvSpPr txBox="1"/>
          <p:nvPr/>
        </p:nvSpPr>
        <p:spPr>
          <a:xfrm>
            <a:off x="4999499" y="3561266"/>
            <a:ext cx="2220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naisia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junioreita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Mediaosumien</a:t>
            </a:r>
            <a:r>
              <a:rPr sz="1000" spc="7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ansaitun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Lisää</a:t>
            </a:r>
            <a:r>
              <a:rPr sz="1000" spc="1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yhteistyökumppaneita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4CC6E60A-1B99-7E4D-20AB-96B1D3FF2CD4}"/>
              </a:ext>
            </a:extLst>
          </p:cNvPr>
          <p:cNvSpPr txBox="1"/>
          <p:nvPr/>
        </p:nvSpPr>
        <p:spPr>
          <a:xfrm>
            <a:off x="7653037" y="3561266"/>
            <a:ext cx="2512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Ympärivuotisuuden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tukeminen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Tiiviimpää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kenttäyhtiöiden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kanssa </a:t>
            </a: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digilehden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tilaajia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eBirdie-sovelluksen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käytön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C777CE45-8ACB-E5EE-9662-D360F15503D2}"/>
              </a:ext>
            </a:extLst>
          </p:cNvPr>
          <p:cNvSpPr txBox="1"/>
          <p:nvPr/>
        </p:nvSpPr>
        <p:spPr>
          <a:xfrm>
            <a:off x="2367043" y="4513766"/>
            <a:ext cx="2117725" cy="139781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Autetaan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4953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6261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lang="fi-FI" sz="1000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000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kohdistetaan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>
              <a:lnSpc>
                <a:spcPct val="100000"/>
              </a:lnSpc>
            </a:pP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lang="fi-FI" sz="1000" spc="5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aloittamisen helpottamisessa</a:t>
            </a:r>
            <a:endParaRPr lang="fi-FI" sz="1000" noProof="1">
              <a:latin typeface="Gill Sans MT"/>
              <a:cs typeface="Gill Sans MT"/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0A3FECB7-E269-6B14-7E8C-A10F16681785}"/>
              </a:ext>
            </a:extLst>
          </p:cNvPr>
          <p:cNvSpPr txBox="1"/>
          <p:nvPr/>
        </p:nvSpPr>
        <p:spPr>
          <a:xfrm>
            <a:off x="528720" y="4498985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DBD60D64-0500-65EC-D801-BA159569FD26}"/>
              </a:ext>
            </a:extLst>
          </p:cNvPr>
          <p:cNvGrpSpPr/>
          <p:nvPr/>
        </p:nvGrpSpPr>
        <p:grpSpPr>
          <a:xfrm>
            <a:off x="540000" y="1738342"/>
            <a:ext cx="9611995" cy="4486275"/>
            <a:chOff x="540000" y="1738342"/>
            <a:chExt cx="9611995" cy="4486275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8B40AA8A-9D7E-8558-5DE5-D0FB378F502F}"/>
                </a:ext>
              </a:extLst>
            </p:cNvPr>
            <p:cNvSpPr/>
            <p:nvPr/>
          </p:nvSpPr>
          <p:spPr>
            <a:xfrm>
              <a:off x="540000" y="43561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E0FA6562-FC1E-6A15-35D7-E73A0DF43EEF}"/>
                </a:ext>
              </a:extLst>
            </p:cNvPr>
            <p:cNvSpPr/>
            <p:nvPr/>
          </p:nvSpPr>
          <p:spPr>
            <a:xfrm>
              <a:off x="540000" y="6223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CB9CF257-E55C-59D1-6863-70F014EE428C}"/>
                </a:ext>
              </a:extLst>
            </p:cNvPr>
            <p:cNvSpPr/>
            <p:nvPr/>
          </p:nvSpPr>
          <p:spPr>
            <a:xfrm>
              <a:off x="540000" y="17399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>
              <a:extLst>
                <a:ext uri="{FF2B5EF4-FFF2-40B4-BE49-F238E27FC236}">
                  <a16:creationId xmlns:a16="http://schemas.microsoft.com/office/drawing/2014/main" id="{A784BF76-C5E3-DBAB-0F09-B3486C49782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3598672"/>
              <a:ext cx="96481" cy="102977"/>
            </a:xfrm>
            <a:prstGeom prst="rect">
              <a:avLst/>
            </a:prstGeom>
          </p:spPr>
        </p:pic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7CC99103-131D-E6B3-0986-2B7A608C422A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3753072"/>
              <a:ext cx="96481" cy="102977"/>
            </a:xfrm>
            <a:prstGeom prst="rect">
              <a:avLst/>
            </a:prstGeom>
          </p:spPr>
        </p:pic>
        <p:pic>
          <p:nvPicPr>
            <p:cNvPr id="28" name="object 28">
              <a:extLst>
                <a:ext uri="{FF2B5EF4-FFF2-40B4-BE49-F238E27FC236}">
                  <a16:creationId xmlns:a16="http://schemas.microsoft.com/office/drawing/2014/main" id="{BA88219F-8180-6A4F-5ABE-45303BE55B0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3907471"/>
              <a:ext cx="96481" cy="102977"/>
            </a:xfrm>
            <a:prstGeom prst="rect">
              <a:avLst/>
            </a:prstGeom>
          </p:spPr>
        </p:pic>
        <p:pic>
          <p:nvPicPr>
            <p:cNvPr id="29" name="object 29">
              <a:extLst>
                <a:ext uri="{FF2B5EF4-FFF2-40B4-BE49-F238E27FC236}">
                  <a16:creationId xmlns:a16="http://schemas.microsoft.com/office/drawing/2014/main" id="{7CD0D70F-2640-59E9-229A-9310F306287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3598672"/>
              <a:ext cx="96481" cy="102977"/>
            </a:xfrm>
            <a:prstGeom prst="rect">
              <a:avLst/>
            </a:prstGeom>
          </p:spPr>
        </p:pic>
        <p:pic>
          <p:nvPicPr>
            <p:cNvPr id="30" name="object 30">
              <a:extLst>
                <a:ext uri="{FF2B5EF4-FFF2-40B4-BE49-F238E27FC236}">
                  <a16:creationId xmlns:a16="http://schemas.microsoft.com/office/drawing/2014/main" id="{BEC0261D-EC12-8943-60F4-28383BEA625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3753072"/>
              <a:ext cx="96481" cy="102977"/>
            </a:xfrm>
            <a:prstGeom prst="rect">
              <a:avLst/>
            </a:prstGeom>
          </p:spPr>
        </p:pic>
        <p:pic>
          <p:nvPicPr>
            <p:cNvPr id="31" name="object 31">
              <a:extLst>
                <a:ext uri="{FF2B5EF4-FFF2-40B4-BE49-F238E27FC236}">
                  <a16:creationId xmlns:a16="http://schemas.microsoft.com/office/drawing/2014/main" id="{7D5BC0A4-7ED0-AFAB-3C64-3D84F2FBE0C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3598672"/>
              <a:ext cx="96469" cy="102977"/>
            </a:xfrm>
            <a:prstGeom prst="rect">
              <a:avLst/>
            </a:prstGeom>
          </p:spPr>
        </p:pic>
        <p:pic>
          <p:nvPicPr>
            <p:cNvPr id="32" name="object 32">
              <a:extLst>
                <a:ext uri="{FF2B5EF4-FFF2-40B4-BE49-F238E27FC236}">
                  <a16:creationId xmlns:a16="http://schemas.microsoft.com/office/drawing/2014/main" id="{462DF802-20E1-5A85-E779-2AF15C3FACF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4694" y="3907471"/>
              <a:ext cx="96481" cy="102977"/>
            </a:xfrm>
            <a:prstGeom prst="rect">
              <a:avLst/>
            </a:prstGeom>
          </p:spPr>
        </p:pic>
        <p:pic>
          <p:nvPicPr>
            <p:cNvPr id="33" name="object 33">
              <a:extLst>
                <a:ext uri="{FF2B5EF4-FFF2-40B4-BE49-F238E27FC236}">
                  <a16:creationId xmlns:a16="http://schemas.microsoft.com/office/drawing/2014/main" id="{21BAFBB4-F86C-BFE5-07DD-8E5F8C4A9377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1705" y="3753072"/>
              <a:ext cx="96469" cy="102977"/>
            </a:xfrm>
            <a:prstGeom prst="rect">
              <a:avLst/>
            </a:prstGeom>
          </p:spPr>
        </p:pic>
        <p:pic>
          <p:nvPicPr>
            <p:cNvPr id="34" name="object 34">
              <a:extLst>
                <a:ext uri="{FF2B5EF4-FFF2-40B4-BE49-F238E27FC236}">
                  <a16:creationId xmlns:a16="http://schemas.microsoft.com/office/drawing/2014/main" id="{37EE46C6-6281-69B9-3586-5297E93DE96D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1705" y="3907471"/>
              <a:ext cx="96469" cy="102977"/>
            </a:xfrm>
            <a:prstGeom prst="rect">
              <a:avLst/>
            </a:prstGeom>
          </p:spPr>
        </p:pic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74E8335D-8B99-B212-909A-17420B022FD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4058164"/>
              <a:ext cx="96469" cy="102977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A473142-14BE-A8B9-D0A4-AA255A48DF4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551172"/>
              <a:ext cx="96481" cy="102977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59E41A93-B62A-3F29-1920-C7F4A690A25D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5464693"/>
              <a:ext cx="96481" cy="102977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CDB8B47F-8BA7-BC6D-38C8-FDEBD91D7FB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999671"/>
              <a:ext cx="96481" cy="102977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5F0DAD03-1EB9-00C5-3BC3-9885523C5846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551172"/>
              <a:ext cx="96481" cy="102977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6FF10D30-1F49-F213-71AD-A2A52B21A8E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4705571"/>
              <a:ext cx="96481" cy="102977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44723AB-D13D-3784-0CD5-0A3CBDBBC1B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859971"/>
              <a:ext cx="96481" cy="102977"/>
            </a:xfrm>
            <a:prstGeom prst="rect">
              <a:avLst/>
            </a:prstGeom>
          </p:spPr>
        </p:pic>
        <p:pic>
          <p:nvPicPr>
            <p:cNvPr id="42" name="object 42">
              <a:extLst>
                <a:ext uri="{FF2B5EF4-FFF2-40B4-BE49-F238E27FC236}">
                  <a16:creationId xmlns:a16="http://schemas.microsoft.com/office/drawing/2014/main" id="{DD4B4AA5-FE61-10BF-54B5-321E3FD90DF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551172"/>
              <a:ext cx="96469" cy="102977"/>
            </a:xfrm>
            <a:prstGeom prst="rect">
              <a:avLst/>
            </a:prstGeom>
          </p:spPr>
        </p:pic>
        <p:pic>
          <p:nvPicPr>
            <p:cNvPr id="43" name="object 43">
              <a:extLst>
                <a:ext uri="{FF2B5EF4-FFF2-40B4-BE49-F238E27FC236}">
                  <a16:creationId xmlns:a16="http://schemas.microsoft.com/office/drawing/2014/main" id="{41F0132B-7624-2E2E-27B1-9285D1ACA23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5302471"/>
              <a:ext cx="96469" cy="102977"/>
            </a:xfrm>
            <a:prstGeom prst="rect">
              <a:avLst/>
            </a:prstGeom>
          </p:spPr>
        </p:pic>
        <p:pic>
          <p:nvPicPr>
            <p:cNvPr id="44" name="object 44">
              <a:extLst>
                <a:ext uri="{FF2B5EF4-FFF2-40B4-BE49-F238E27FC236}">
                  <a16:creationId xmlns:a16="http://schemas.microsoft.com/office/drawing/2014/main" id="{0D5AE3F9-1DEC-4F69-B890-7574F308C03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859971"/>
              <a:ext cx="96469" cy="102977"/>
            </a:xfrm>
            <a:prstGeom prst="rect">
              <a:avLst/>
            </a:prstGeom>
          </p:spPr>
        </p:pic>
        <p:pic>
          <p:nvPicPr>
            <p:cNvPr id="45" name="object 45">
              <a:extLst>
                <a:ext uri="{FF2B5EF4-FFF2-40B4-BE49-F238E27FC236}">
                  <a16:creationId xmlns:a16="http://schemas.microsoft.com/office/drawing/2014/main" id="{97A809FF-900A-254B-89F9-AF066C3A3A1F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5010664"/>
              <a:ext cx="96469" cy="102977"/>
            </a:xfrm>
            <a:prstGeom prst="rect">
              <a:avLst/>
            </a:prstGeom>
          </p:spPr>
        </p:pic>
        <p:pic>
          <p:nvPicPr>
            <p:cNvPr id="46" name="object 46">
              <a:extLst>
                <a:ext uri="{FF2B5EF4-FFF2-40B4-BE49-F238E27FC236}">
                  <a16:creationId xmlns:a16="http://schemas.microsoft.com/office/drawing/2014/main" id="{F409AC50-F2F5-A68A-584E-6E4AE26D44A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5152071"/>
              <a:ext cx="96481" cy="102977"/>
            </a:xfrm>
            <a:prstGeom prst="rect">
              <a:avLst/>
            </a:prstGeom>
          </p:spPr>
        </p:pic>
        <p:pic>
          <p:nvPicPr>
            <p:cNvPr id="47" name="object 47">
              <a:extLst>
                <a:ext uri="{FF2B5EF4-FFF2-40B4-BE49-F238E27FC236}">
                  <a16:creationId xmlns:a16="http://schemas.microsoft.com/office/drawing/2014/main" id="{BC35A60F-465D-B2AC-C740-488167FEDC4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5772371"/>
              <a:ext cx="96481" cy="102977"/>
            </a:xfrm>
            <a:prstGeom prst="rect">
              <a:avLst/>
            </a:prstGeom>
          </p:spPr>
        </p:pic>
      </p:grpSp>
      <p:sp>
        <p:nvSpPr>
          <p:cNvPr id="48" name="object 48">
            <a:extLst>
              <a:ext uri="{FF2B5EF4-FFF2-40B4-BE49-F238E27FC236}">
                <a16:creationId xmlns:a16="http://schemas.microsoft.com/office/drawing/2014/main" id="{727B7238-D0D6-B796-0624-E1ABAD7CDE5B}"/>
              </a:ext>
            </a:extLst>
          </p:cNvPr>
          <p:cNvSpPr txBox="1"/>
          <p:nvPr/>
        </p:nvSpPr>
        <p:spPr>
          <a:xfrm>
            <a:off x="4999499" y="4513767"/>
            <a:ext cx="221424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ympäristö-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ilmastotyötä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suomalaisten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liikkumista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Vahvistetaan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golfin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yhteisöllistä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ja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hyvinvointia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edistävää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mielikuvaa</a:t>
            </a:r>
            <a:r>
              <a:rPr sz="1000" spc="5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kilpapelaajien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kasvua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maailman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huipulle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8AA04B5F-DCDF-7EE3-14EC-E6974138C494}"/>
              </a:ext>
            </a:extLst>
          </p:cNvPr>
          <p:cNvSpPr txBox="1"/>
          <p:nvPr/>
        </p:nvSpPr>
        <p:spPr>
          <a:xfrm>
            <a:off x="7653037" y="4513767"/>
            <a:ext cx="2366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Huomioidaan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ympärivuotisuus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olennaisena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osana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golfia</a:t>
            </a:r>
            <a:endParaRPr sz="1000">
              <a:latin typeface="Gill Sans MT"/>
              <a:cs typeface="Gill Sans MT"/>
            </a:endParaRPr>
          </a:p>
          <a:p>
            <a:pPr marL="12700" marR="126364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Tehostetaan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5">
                <a:solidFill>
                  <a:srgbClr val="FFFFFF"/>
                </a:solidFill>
                <a:latin typeface="Gill Sans MT"/>
                <a:cs typeface="Gill Sans MT"/>
              </a:rPr>
              <a:t>sisällä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Hyödynnetään</a:t>
            </a:r>
            <a:r>
              <a:rPr sz="1000" spc="1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teknologiasta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saatavaa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sz="1000">
              <a:latin typeface="Gill Sans MT"/>
              <a:cs typeface="Gill Sans MT"/>
            </a:endParaRPr>
          </a:p>
          <a:p>
            <a:pPr marL="12700" marR="487045">
              <a:lnSpc>
                <a:spcPct val="100000"/>
              </a:lnSpc>
            </a:pP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Mahdollistetaan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digiekosysteemin innovaatiot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A288F004-44DE-CB17-A922-3C59438674D6}"/>
              </a:ext>
            </a:extLst>
          </p:cNvPr>
          <p:cNvSpPr txBox="1"/>
          <p:nvPr/>
        </p:nvSpPr>
        <p:spPr>
          <a:xfrm>
            <a:off x="527300" y="6452865"/>
            <a:ext cx="2711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>
                <a:solidFill>
                  <a:srgbClr val="00D29F"/>
                </a:solidFill>
                <a:latin typeface="Americane Black"/>
                <a:cs typeface="Americane Black"/>
              </a:rPr>
              <a:t>5S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E16C44C6-DDE0-9A71-57E8-D05B96060B6B}"/>
              </a:ext>
            </a:extLst>
          </p:cNvPr>
          <p:cNvSpPr txBox="1"/>
          <p:nvPr/>
        </p:nvSpPr>
        <p:spPr>
          <a:xfrm>
            <a:off x="3355738" y="6474891"/>
            <a:ext cx="39763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Start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Speed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up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Same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Slow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down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 spc="-20">
                <a:solidFill>
                  <a:srgbClr val="00D29F"/>
                </a:solidFill>
                <a:latin typeface="Americane Black"/>
                <a:cs typeface="Americane Black"/>
              </a:rPr>
              <a:t>Stop</a:t>
            </a:r>
            <a:endParaRPr sz="1400">
              <a:latin typeface="Americane Black"/>
              <a:cs typeface="Americane Black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97060539-8A17-1D05-8B80-903A886ED0A2}"/>
              </a:ext>
            </a:extLst>
          </p:cNvPr>
          <p:cNvSpPr txBox="1"/>
          <p:nvPr/>
        </p:nvSpPr>
        <p:spPr>
          <a:xfrm>
            <a:off x="252006" y="6990613"/>
            <a:ext cx="10188575" cy="37401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8585" rIns="0" bIns="0" rtlCol="0">
            <a:spAutoFit/>
          </a:bodyPr>
          <a:lstStyle/>
          <a:p>
            <a:pPr marL="44450" algn="ctr">
              <a:lnSpc>
                <a:spcPct val="100000"/>
              </a:lnSpc>
              <a:spcBef>
                <a:spcPts val="855"/>
              </a:spcBef>
            </a:pP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Hyvä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hallinto,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vakaa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talous,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turvallinen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toimintaympäristö,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kestävä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kehitys,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reilu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peli,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yhdenvertaisuus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ja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tasa-</a:t>
            </a:r>
            <a:r>
              <a:rPr sz="1000" b="1" spc="-20">
                <a:solidFill>
                  <a:srgbClr val="00D29F"/>
                </a:solidFill>
                <a:latin typeface="Americane Bold"/>
                <a:cs typeface="Americane Bold"/>
              </a:rPr>
              <a:t>arvo</a:t>
            </a:r>
            <a:endParaRPr sz="1000">
              <a:latin typeface="Americane Bold"/>
              <a:cs typeface="Americane Bold"/>
            </a:endParaRPr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4318BC82-3001-DA39-E86B-4490CCA93B1B}"/>
              </a:ext>
            </a:extLst>
          </p:cNvPr>
          <p:cNvSpPr txBox="1"/>
          <p:nvPr/>
        </p:nvSpPr>
        <p:spPr>
          <a:xfrm>
            <a:off x="9065441" y="309241"/>
            <a:ext cx="1387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>
                <a:solidFill>
                  <a:srgbClr val="00D29F"/>
                </a:solidFill>
                <a:latin typeface="Americane Bold"/>
                <a:cs typeface="Americane Bold"/>
              </a:rPr>
              <a:t>#muntapapelata</a:t>
            </a:r>
            <a:endParaRPr sz="1400">
              <a:latin typeface="Americane Bold"/>
              <a:cs typeface="Americane Bold"/>
            </a:endParaRP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A74AA4EC-032C-36FE-80AD-297F96286C59}"/>
              </a:ext>
            </a:extLst>
          </p:cNvPr>
          <p:cNvSpPr/>
          <p:nvPr/>
        </p:nvSpPr>
        <p:spPr>
          <a:xfrm>
            <a:off x="2070100" y="4859971"/>
            <a:ext cx="284245" cy="39507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>
            <a:extLst>
              <a:ext uri="{FF2B5EF4-FFF2-40B4-BE49-F238E27FC236}">
                <a16:creationId xmlns:a16="http://schemas.microsoft.com/office/drawing/2014/main" id="{3E7AF0F1-5D97-D882-4E3A-3FAA95886918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97" y="4802520"/>
            <a:ext cx="160183" cy="240274"/>
          </a:xfrm>
          <a:prstGeom prst="rect">
            <a:avLst/>
          </a:prstGeom>
        </p:spPr>
      </p:pic>
      <p:sp>
        <p:nvSpPr>
          <p:cNvPr id="60" name="Suorakulmio 59">
            <a:extLst>
              <a:ext uri="{FF2B5EF4-FFF2-40B4-BE49-F238E27FC236}">
                <a16:creationId xmlns:a16="http://schemas.microsoft.com/office/drawing/2014/main" id="{ACCD50F6-FA58-E10F-493D-075471EC8C13}"/>
              </a:ext>
            </a:extLst>
          </p:cNvPr>
          <p:cNvSpPr/>
          <p:nvPr/>
        </p:nvSpPr>
        <p:spPr>
          <a:xfrm>
            <a:off x="2165158" y="5270320"/>
            <a:ext cx="201841" cy="78963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AC42BCA2-327B-4BA7-F8D8-AAD93BB2DB0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723" y="5574588"/>
            <a:ext cx="160183" cy="240274"/>
          </a:xfrm>
          <a:prstGeom prst="rect">
            <a:avLst/>
          </a:prstGeom>
        </p:spPr>
      </p:pic>
      <p:pic>
        <p:nvPicPr>
          <p:cNvPr id="62" name="Kuva 61">
            <a:extLst>
              <a:ext uri="{FF2B5EF4-FFF2-40B4-BE49-F238E27FC236}">
                <a16:creationId xmlns:a16="http://schemas.microsoft.com/office/drawing/2014/main" id="{0ABDF8BF-B237-BDB1-AAAF-257552030AD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2" y="5249827"/>
            <a:ext cx="160183" cy="240274"/>
          </a:xfrm>
          <a:prstGeom prst="rect">
            <a:avLst/>
          </a:prstGeom>
        </p:spPr>
      </p:pic>
      <p:sp>
        <p:nvSpPr>
          <p:cNvPr id="54" name="Suorakulmio 53">
            <a:extLst>
              <a:ext uri="{FF2B5EF4-FFF2-40B4-BE49-F238E27FC236}">
                <a16:creationId xmlns:a16="http://schemas.microsoft.com/office/drawing/2014/main" id="{9488E78A-3490-2967-D743-E0742E605CD9}"/>
              </a:ext>
            </a:extLst>
          </p:cNvPr>
          <p:cNvSpPr/>
          <p:nvPr/>
        </p:nvSpPr>
        <p:spPr>
          <a:xfrm>
            <a:off x="0" y="856832"/>
            <a:ext cx="10693400" cy="6608618"/>
          </a:xfrm>
          <a:prstGeom prst="rect">
            <a:avLst/>
          </a:prstGeom>
          <a:solidFill>
            <a:srgbClr val="134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AD9CE67B-200C-089E-135B-E6FF32D07042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2568950" y="969453"/>
            <a:ext cx="6184799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2200" dirty="0"/>
              <a:t>Vahvistamme golfyhteisöjen elinvoimaa</a:t>
            </a:r>
            <a:endParaRPr lang="fi-FI" sz="2200" spc="-10" dirty="0"/>
          </a:p>
        </p:txBody>
      </p:sp>
      <p:sp>
        <p:nvSpPr>
          <p:cNvPr id="56" name="object 17">
            <a:extLst>
              <a:ext uri="{FF2B5EF4-FFF2-40B4-BE49-F238E27FC236}">
                <a16:creationId xmlns:a16="http://schemas.microsoft.com/office/drawing/2014/main" id="{725770EE-5255-13B6-CCDB-D28FE214F78B}"/>
              </a:ext>
            </a:extLst>
          </p:cNvPr>
          <p:cNvSpPr txBox="1"/>
          <p:nvPr/>
        </p:nvSpPr>
        <p:spPr>
          <a:xfrm>
            <a:off x="1034446" y="1788912"/>
            <a:ext cx="2480585" cy="267381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</a:t>
            </a:r>
            <a:r>
              <a:rPr lang="fi-FI"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7" name="object 13">
            <a:extLst>
              <a:ext uri="{FF2B5EF4-FFF2-40B4-BE49-F238E27FC236}">
                <a16:creationId xmlns:a16="http://schemas.microsoft.com/office/drawing/2014/main" id="{622171FB-C62B-1948-51E0-DFB58E660035}"/>
              </a:ext>
            </a:extLst>
          </p:cNvPr>
          <p:cNvSpPr txBox="1"/>
          <p:nvPr/>
        </p:nvSpPr>
        <p:spPr>
          <a:xfrm>
            <a:off x="1042229" y="2259901"/>
            <a:ext cx="7396012" cy="1746632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chemeClr val="bg1"/>
                </a:solidFill>
                <a:latin typeface="Gill Sans MT"/>
                <a:cs typeface="Gill Sans MT"/>
              </a:rPr>
              <a:t>Seurojen</a:t>
            </a:r>
            <a:r>
              <a:rPr sz="1200" b="1" spc="5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 spc="45" err="1">
                <a:solidFill>
                  <a:schemeClr val="bg1"/>
                </a:solidFill>
                <a:latin typeface="Gill Sans MT"/>
                <a:cs typeface="Gill Sans MT"/>
              </a:rPr>
              <a:t>jäsenmäärän</a:t>
            </a:r>
            <a:r>
              <a:rPr sz="1200" b="1" spc="5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 err="1">
                <a:solidFill>
                  <a:schemeClr val="bg1"/>
                </a:solidFill>
                <a:latin typeface="Gill Sans MT"/>
                <a:cs typeface="Gill Sans MT"/>
              </a:rPr>
              <a:t>pito</a:t>
            </a:r>
            <a:r>
              <a:rPr sz="1200" b="1" spc="5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>
                <a:solidFill>
                  <a:schemeClr val="bg1"/>
                </a:solidFill>
                <a:latin typeface="Gill Sans MT"/>
                <a:cs typeface="Gill Sans MT"/>
              </a:rPr>
              <a:t>ja</a:t>
            </a:r>
            <a:r>
              <a:rPr sz="1200" b="1" spc="10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 spc="40" err="1">
                <a:solidFill>
                  <a:schemeClr val="bg1"/>
                </a:solidFill>
                <a:latin typeface="Gill Sans MT"/>
                <a:cs typeface="Gill Sans MT"/>
              </a:rPr>
              <a:t>kasvu</a:t>
            </a:r>
            <a:r>
              <a:rPr lang="fi-FI" sz="1200" b="1" spc="40">
                <a:solidFill>
                  <a:schemeClr val="bg1"/>
                </a:solidFill>
                <a:latin typeface="Gill Sans MT"/>
                <a:cs typeface="Gill Sans MT"/>
              </a:rPr>
              <a:t> - </a:t>
            </a:r>
            <a:r>
              <a:rPr lang="fi-FI" sz="1200" spc="40">
                <a:solidFill>
                  <a:schemeClr val="bg1"/>
                </a:solidFill>
                <a:latin typeface="Gill Sans MT"/>
                <a:cs typeface="Gill Sans MT"/>
              </a:rPr>
              <a:t>Golfin elinvoima kumpuaa pelaajista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spc="40">
                <a:solidFill>
                  <a:schemeClr val="bg1"/>
                </a:solidFill>
                <a:latin typeface="Gill Sans MT"/>
                <a:cs typeface="Gill Sans MT"/>
              </a:rPr>
              <a:t>MITTARI: Seurojen yhteenlaskettu jäsenmäärä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spc="40">
              <a:solidFill>
                <a:schemeClr val="bg1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chemeClr val="bg1"/>
                </a:solidFill>
                <a:latin typeface="Gill Sans MT"/>
                <a:cs typeface="Gill Sans MT"/>
              </a:rPr>
              <a:t>Seurojen</a:t>
            </a:r>
            <a:r>
              <a:rPr sz="1200" b="1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 spc="60" err="1">
                <a:solidFill>
                  <a:schemeClr val="bg1"/>
                </a:solidFill>
                <a:latin typeface="Gill Sans MT"/>
                <a:cs typeface="Gill Sans MT"/>
              </a:rPr>
              <a:t>tyytyväisyys</a:t>
            </a:r>
            <a:r>
              <a:rPr sz="1200" b="1" spc="5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 err="1">
                <a:solidFill>
                  <a:schemeClr val="bg1"/>
                </a:solidFill>
                <a:latin typeface="Gill Sans MT"/>
                <a:cs typeface="Gill Sans MT"/>
              </a:rPr>
              <a:t>liiton</a:t>
            </a:r>
            <a:r>
              <a:rPr sz="1200" b="1" spc="5">
                <a:solidFill>
                  <a:schemeClr val="bg1"/>
                </a:solidFill>
                <a:latin typeface="Gill Sans MT"/>
                <a:cs typeface="Gill Sans MT"/>
              </a:rPr>
              <a:t> </a:t>
            </a:r>
            <a:r>
              <a:rPr sz="1200" b="1" spc="-10" err="1">
                <a:solidFill>
                  <a:schemeClr val="bg1"/>
                </a:solidFill>
                <a:latin typeface="Gill Sans MT"/>
                <a:cs typeface="Gill Sans MT"/>
              </a:rPr>
              <a:t>toimintaan</a:t>
            </a:r>
            <a:r>
              <a:rPr lang="fi-FI" sz="1200" b="1" spc="-10">
                <a:solidFill>
                  <a:schemeClr val="bg1"/>
                </a:solidFill>
                <a:latin typeface="Gill Sans MT"/>
                <a:cs typeface="Gill Sans MT"/>
              </a:rPr>
              <a:t> - </a:t>
            </a:r>
            <a:r>
              <a:rPr lang="fi-FI" sz="1200" spc="-10">
                <a:solidFill>
                  <a:schemeClr val="bg1"/>
                </a:solidFill>
                <a:latin typeface="Gill Sans MT"/>
                <a:cs typeface="Gill Sans MT"/>
              </a:rPr>
              <a:t>Liitto on olemassa seuroja varten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spc="-10">
                <a:solidFill>
                  <a:schemeClr val="bg1"/>
                </a:solidFill>
                <a:latin typeface="Gill Sans MT"/>
                <a:cs typeface="Gill Sans MT"/>
              </a:rPr>
              <a:t>MITTARI: Seurojen antama NPS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spc="-1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200" b="1" spc="20" err="1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200" b="1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200" b="1" spc="-10" err="1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r>
              <a:rPr lang="fi-FI" sz="1200" b="1" spc="-10">
                <a:solidFill>
                  <a:srgbClr val="FFFFFF"/>
                </a:solidFill>
                <a:latin typeface="Gill Sans MT"/>
                <a:cs typeface="Gill Sans MT"/>
              </a:rPr>
              <a:t> - </a:t>
            </a:r>
            <a:r>
              <a:rPr lang="fi-FI" sz="1200" spc="-10">
                <a:solidFill>
                  <a:srgbClr val="FFFFFF"/>
                </a:solidFill>
                <a:latin typeface="Gill Sans MT"/>
                <a:cs typeface="Gill Sans MT"/>
              </a:rPr>
              <a:t>Kasvun edellytys on kapasiteetin lisääminen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spc="-10">
                <a:solidFill>
                  <a:srgbClr val="FFFFFF"/>
                </a:solidFill>
                <a:latin typeface="Gill Sans MT"/>
                <a:cs typeface="Gill Sans MT"/>
              </a:rPr>
              <a:t>MITTARI: Reikien määrä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sz="1000">
              <a:latin typeface="Gill Sans MT"/>
              <a:cs typeface="Gill Sans MT"/>
            </a:endParaRPr>
          </a:p>
        </p:txBody>
      </p:sp>
      <p:sp>
        <p:nvSpPr>
          <p:cNvPr id="58" name="object 21">
            <a:extLst>
              <a:ext uri="{FF2B5EF4-FFF2-40B4-BE49-F238E27FC236}">
                <a16:creationId xmlns:a16="http://schemas.microsoft.com/office/drawing/2014/main" id="{DF9A9E33-09E4-06E5-5CB5-D383B0248182}"/>
              </a:ext>
            </a:extLst>
          </p:cNvPr>
          <p:cNvSpPr txBox="1"/>
          <p:nvPr/>
        </p:nvSpPr>
        <p:spPr>
          <a:xfrm>
            <a:off x="1092620" y="4344310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70" name="Tekstiruutu 69">
            <a:extLst>
              <a:ext uri="{FF2B5EF4-FFF2-40B4-BE49-F238E27FC236}">
                <a16:creationId xmlns:a16="http://schemas.microsoft.com/office/drawing/2014/main" id="{52A6677D-7110-7333-BE7E-672B5AD8F802}"/>
              </a:ext>
            </a:extLst>
          </p:cNvPr>
          <p:cNvSpPr txBox="1"/>
          <p:nvPr/>
        </p:nvSpPr>
        <p:spPr>
          <a:xfrm>
            <a:off x="992110" y="4750822"/>
            <a:ext cx="8592810" cy="21749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 marR="5080">
              <a:lnSpc>
                <a:spcPct val="100000"/>
              </a:lnSpc>
            </a:pPr>
            <a:r>
              <a:rPr lang="fi-FI" sz="1200" b="1" spc="45" noProof="1">
                <a:solidFill>
                  <a:srgbClr val="FFFFFF"/>
                </a:solidFill>
                <a:latin typeface="Gill Sans MT"/>
                <a:cs typeface="Gill Sans MT"/>
              </a:rPr>
              <a:t>Lisäämme</a:t>
            </a:r>
            <a:r>
              <a:rPr lang="fi-FI" sz="1200" b="1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200" b="1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20" noProof="1">
                <a:solidFill>
                  <a:srgbClr val="FFFFFF"/>
                </a:solidFill>
                <a:latin typeface="Gill Sans MT"/>
                <a:cs typeface="Gill Sans MT"/>
              </a:rPr>
              <a:t>kohdennamme </a:t>
            </a:r>
            <a:r>
              <a:rPr lang="fi-FI" sz="1200" b="1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</a:p>
          <a:p>
            <a:pPr marL="12700" marR="5080">
              <a:lnSpc>
                <a:spcPct val="100000"/>
              </a:lnSpc>
            </a:pPr>
            <a:r>
              <a:rPr lang="fi-FI" sz="1200" spc="-10" noProof="1">
                <a:solidFill>
                  <a:srgbClr val="FFFFFF"/>
                </a:solidFill>
                <a:latin typeface="Gill Sans MT"/>
                <a:cs typeface="Gill Sans MT"/>
              </a:rPr>
              <a:t>Ohjaamme markkinointi- ja viestintäresursseja jatkossa enemmän potentiaalisille lajin aloittajille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Autamme</a:t>
            </a:r>
            <a:r>
              <a:rPr lang="fi-FI" sz="1200" b="1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200" b="1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r>
              <a:rPr lang="fi-FI" sz="1200" b="1" noProof="1">
                <a:latin typeface="Gill Sans MT"/>
                <a:cs typeface="Gill Sans MT"/>
              </a:rPr>
              <a:t> </a:t>
            </a:r>
            <a:r>
              <a:rPr lang="fi-FI" sz="1200" b="1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br>
              <a:rPr lang="fi-FI" sz="1200" b="1" spc="20" noProof="1">
                <a:solidFill>
                  <a:srgbClr val="FFFFFF"/>
                </a:solidFill>
                <a:latin typeface="Gill Sans MT"/>
                <a:cs typeface="Gill Sans MT"/>
              </a:rPr>
            </a:br>
            <a:r>
              <a:rPr lang="fi-FI" sz="1200" spc="20" noProof="1">
                <a:solidFill>
                  <a:srgbClr val="FFFFFF"/>
                </a:solidFill>
                <a:latin typeface="Gill Sans MT"/>
                <a:cs typeface="Gill Sans MT"/>
              </a:rPr>
              <a:t>Tuemme seuroja jäsenhankinnassa ja -pidossa tukitiimitoiminnan, markkinoinnin ja viestinnän keinoin sekä tuottamalla tukimateriaaleja</a:t>
            </a:r>
            <a:endParaRPr lang="fi-FI" sz="1200" noProof="1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2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20" noProof="1">
                <a:solidFill>
                  <a:srgbClr val="FFFFFF"/>
                </a:solidFill>
                <a:latin typeface="Gill Sans MT"/>
                <a:cs typeface="Gill Sans MT"/>
              </a:rPr>
              <a:t>Edistämme</a:t>
            </a:r>
            <a:r>
              <a:rPr lang="fi-FI" sz="1200" b="1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200" b="1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200" b="1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200" b="1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200" b="1" noProof="1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200" spc="45" noProof="1">
                <a:solidFill>
                  <a:srgbClr val="FFFFFF"/>
                </a:solidFill>
                <a:latin typeface="Gill Sans MT"/>
                <a:cs typeface="Gill Sans MT"/>
              </a:rPr>
              <a:t>Yhteiskunnallisella vaikuttamisella luomme edellytyksiä suorituspaikkojen lisäämiselle ja golfin yleiselle hyväksyttävyydelle</a:t>
            </a:r>
            <a:endParaRPr lang="fi-FI" sz="1200" b="1" spc="45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endParaRPr lang="fi-FI" sz="1200" b="1" spc="45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endParaRPr lang="fi-FI" sz="1200" b="1" spc="-10" noProof="1">
              <a:solidFill>
                <a:srgbClr val="FFFFFF"/>
              </a:solidFill>
              <a:latin typeface="Gill Sans MT"/>
              <a:cs typeface="Gill Sans MT"/>
            </a:endParaRPr>
          </a:p>
        </p:txBody>
      </p:sp>
      <p:cxnSp>
        <p:nvCxnSpPr>
          <p:cNvPr id="7" name="Suora yhdysviiva 6">
            <a:extLst>
              <a:ext uri="{FF2B5EF4-FFF2-40B4-BE49-F238E27FC236}">
                <a16:creationId xmlns:a16="http://schemas.microsoft.com/office/drawing/2014/main" id="{9C8C923D-DD41-0773-50E5-15D1FAC750AA}"/>
              </a:ext>
            </a:extLst>
          </p:cNvPr>
          <p:cNvCxnSpPr>
            <a:cxnSpLocks/>
          </p:cNvCxnSpPr>
          <p:nvPr/>
        </p:nvCxnSpPr>
        <p:spPr>
          <a:xfrm>
            <a:off x="553737" y="1144079"/>
            <a:ext cx="19432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3C2BA702-42B2-DD5D-596A-2043967E63C6}"/>
              </a:ext>
            </a:extLst>
          </p:cNvPr>
          <p:cNvCxnSpPr/>
          <p:nvPr/>
        </p:nvCxnSpPr>
        <p:spPr>
          <a:xfrm>
            <a:off x="553737" y="1144079"/>
            <a:ext cx="0" cy="60299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87A0450C-7E23-0F27-FA36-913E88C8FB6C}"/>
              </a:ext>
            </a:extLst>
          </p:cNvPr>
          <p:cNvCxnSpPr/>
          <p:nvPr/>
        </p:nvCxnSpPr>
        <p:spPr>
          <a:xfrm>
            <a:off x="553737" y="7185130"/>
            <a:ext cx="9465945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yhdysviiva 63">
            <a:extLst>
              <a:ext uri="{FF2B5EF4-FFF2-40B4-BE49-F238E27FC236}">
                <a16:creationId xmlns:a16="http://schemas.microsoft.com/office/drawing/2014/main" id="{B0B93B49-50D6-05AA-C52F-63B01245E180}"/>
              </a:ext>
            </a:extLst>
          </p:cNvPr>
          <p:cNvCxnSpPr/>
          <p:nvPr/>
        </p:nvCxnSpPr>
        <p:spPr>
          <a:xfrm>
            <a:off x="10023292" y="1181316"/>
            <a:ext cx="0" cy="60299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yhdysviiva 64">
            <a:extLst>
              <a:ext uri="{FF2B5EF4-FFF2-40B4-BE49-F238E27FC236}">
                <a16:creationId xmlns:a16="http://schemas.microsoft.com/office/drawing/2014/main" id="{51A744B0-65EF-3C70-8FB7-5596750620E2}"/>
              </a:ext>
            </a:extLst>
          </p:cNvPr>
          <p:cNvCxnSpPr>
            <a:cxnSpLocks/>
          </p:cNvCxnSpPr>
          <p:nvPr/>
        </p:nvCxnSpPr>
        <p:spPr>
          <a:xfrm>
            <a:off x="8076442" y="1181316"/>
            <a:ext cx="1943240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065225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F27EA5-E022-F06D-A457-A05592065E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FF2B5EF4-FFF2-40B4-BE49-F238E27FC236}">
                <a16:creationId xmlns:a16="http://schemas.microsoft.com/office/drawing/2014/main" id="{BFC5D5D0-BA74-02DB-B130-2132EA80443B}"/>
              </a:ext>
            </a:extLst>
          </p:cNvPr>
          <p:cNvGrpSpPr/>
          <p:nvPr/>
        </p:nvGrpSpPr>
        <p:grpSpPr>
          <a:xfrm>
            <a:off x="538412" y="2157442"/>
            <a:ext cx="9615170" cy="1247775"/>
            <a:chOff x="538412" y="2157442"/>
            <a:chExt cx="9615170" cy="124777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7C6B38EB-D5CA-C62E-34AB-BAE711560EE6}"/>
                </a:ext>
              </a:extLst>
            </p:cNvPr>
            <p:cNvSpPr/>
            <p:nvPr/>
          </p:nvSpPr>
          <p:spPr>
            <a:xfrm>
              <a:off x="540000" y="2159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460AC61F-F6A7-88FF-9879-099BD460168A}"/>
                </a:ext>
              </a:extLst>
            </p:cNvPr>
            <p:cNvSpPr/>
            <p:nvPr/>
          </p:nvSpPr>
          <p:spPr>
            <a:xfrm>
              <a:off x="540000" y="34036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E38A9E39-ACA2-9CA3-96C9-A1B8AE608402}"/>
              </a:ext>
            </a:extLst>
          </p:cNvPr>
          <p:cNvSpPr txBox="1"/>
          <p:nvPr/>
        </p:nvSpPr>
        <p:spPr>
          <a:xfrm>
            <a:off x="528720" y="2731765"/>
            <a:ext cx="1445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PAINOPISTEET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5AEF4D3F-227B-DB70-C2DA-483EDEDF1B5F}"/>
              </a:ext>
            </a:extLst>
          </p:cNvPr>
          <p:cNvSpPr txBox="1"/>
          <p:nvPr/>
        </p:nvSpPr>
        <p:spPr>
          <a:xfrm>
            <a:off x="2366999" y="3561266"/>
            <a:ext cx="214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jäsenmäärän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pito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 </a:t>
            </a:r>
            <a:r>
              <a:rPr sz="1000" spc="60">
                <a:solidFill>
                  <a:srgbClr val="FFFFFF"/>
                </a:solidFill>
                <a:latin typeface="Gill Sans MT"/>
                <a:cs typeface="Gill Sans MT"/>
              </a:rPr>
              <a:t>tyytyväisyys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liiton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toimintaan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DA272F8D-1269-F054-B07E-8A55F60696F6}"/>
              </a:ext>
            </a:extLst>
          </p:cNvPr>
          <p:cNvSpPr txBox="1"/>
          <p:nvPr/>
        </p:nvSpPr>
        <p:spPr>
          <a:xfrm>
            <a:off x="4859799" y="2731765"/>
            <a:ext cx="17437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Parannetaan </a:t>
            </a:r>
            <a:r>
              <a:rPr sz="1600" b="1">
                <a:solidFill>
                  <a:srgbClr val="FFFFFF"/>
                </a:solidFill>
                <a:latin typeface="Americane Black"/>
                <a:cs typeface="Americane Black"/>
              </a:rPr>
              <a:t>golfin</a:t>
            </a:r>
            <a:r>
              <a:rPr sz="1600" b="1" spc="-4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mielikuvaa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18F550E4-0563-3A17-CABB-A5BDAE5561E6}"/>
              </a:ext>
            </a:extLst>
          </p:cNvPr>
          <p:cNvSpPr txBox="1"/>
          <p:nvPr/>
        </p:nvSpPr>
        <p:spPr>
          <a:xfrm>
            <a:off x="2227342" y="2731765"/>
            <a:ext cx="25859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Turvataan golfyhteisöjen</a:t>
            </a:r>
            <a:r>
              <a:rPr lang="fi-FI" sz="1600" b="1" spc="5" noProof="1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elinvoima</a:t>
            </a:r>
            <a:endParaRPr lang="fi-FI" sz="1600" noProof="1">
              <a:latin typeface="Americane Black"/>
              <a:cs typeface="Americane Black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8A71B6D8-8818-E9D3-A904-179E7C552682}"/>
              </a:ext>
            </a:extLst>
          </p:cNvPr>
          <p:cNvSpPr txBox="1"/>
          <p:nvPr/>
        </p:nvSpPr>
        <p:spPr>
          <a:xfrm>
            <a:off x="7513388" y="2731765"/>
            <a:ext cx="12649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Uudistutaan rohkeasti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E24D21B6-98AB-D593-304C-D44CF3C45611}"/>
              </a:ext>
            </a:extLst>
          </p:cNvPr>
          <p:cNvSpPr txBox="1"/>
          <p:nvPr/>
        </p:nvSpPr>
        <p:spPr>
          <a:xfrm>
            <a:off x="528795" y="3546393"/>
            <a:ext cx="1226820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B7ED9285-F9F1-43A0-B122-27D1C99579FA}"/>
              </a:ext>
            </a:extLst>
          </p:cNvPr>
          <p:cNvSpPr txBox="1"/>
          <p:nvPr/>
        </p:nvSpPr>
        <p:spPr>
          <a:xfrm>
            <a:off x="4999499" y="3561266"/>
            <a:ext cx="2220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naisia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junioreita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Mediaosumien</a:t>
            </a:r>
            <a:r>
              <a:rPr sz="1000" spc="7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ansaitun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Lisää</a:t>
            </a:r>
            <a:r>
              <a:rPr sz="1000" spc="1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yhteistyökumppaneita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F9DF4FBF-19D8-6CA3-ADAB-82490D08F08D}"/>
              </a:ext>
            </a:extLst>
          </p:cNvPr>
          <p:cNvSpPr txBox="1"/>
          <p:nvPr/>
        </p:nvSpPr>
        <p:spPr>
          <a:xfrm>
            <a:off x="7653037" y="3561266"/>
            <a:ext cx="2512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Ympärivuotisuuden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tukeminen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Tiiviimpää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kenttäyhtiöiden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kanssa </a:t>
            </a: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digilehden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tilaajia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eBirdie-sovelluksen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käytön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61A7B200-6917-A9C4-AA9E-CFF9864E10D7}"/>
              </a:ext>
            </a:extLst>
          </p:cNvPr>
          <p:cNvSpPr txBox="1"/>
          <p:nvPr/>
        </p:nvSpPr>
        <p:spPr>
          <a:xfrm>
            <a:off x="2367043" y="4513766"/>
            <a:ext cx="2117725" cy="139781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Autetaan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4953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6261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lang="fi-FI" sz="1000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000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kohdistetaan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>
              <a:lnSpc>
                <a:spcPct val="100000"/>
              </a:lnSpc>
            </a:pP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lang="fi-FI" sz="1000" spc="5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aloittamisen helpottamisessa</a:t>
            </a:r>
            <a:endParaRPr lang="fi-FI" sz="1000" noProof="1">
              <a:latin typeface="Gill Sans MT"/>
              <a:cs typeface="Gill Sans MT"/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1FC3C492-805A-35CB-D377-22EAB9B93793}"/>
              </a:ext>
            </a:extLst>
          </p:cNvPr>
          <p:cNvSpPr txBox="1"/>
          <p:nvPr/>
        </p:nvSpPr>
        <p:spPr>
          <a:xfrm>
            <a:off x="528720" y="4498985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862CC7EA-F8A3-2DB4-512C-1446E03C1A49}"/>
              </a:ext>
            </a:extLst>
          </p:cNvPr>
          <p:cNvGrpSpPr/>
          <p:nvPr/>
        </p:nvGrpSpPr>
        <p:grpSpPr>
          <a:xfrm>
            <a:off x="540000" y="1738342"/>
            <a:ext cx="9611995" cy="4486275"/>
            <a:chOff x="540000" y="1738342"/>
            <a:chExt cx="9611995" cy="4486275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90A1FB3A-0182-A37C-66A9-121835FDEE54}"/>
                </a:ext>
              </a:extLst>
            </p:cNvPr>
            <p:cNvSpPr/>
            <p:nvPr/>
          </p:nvSpPr>
          <p:spPr>
            <a:xfrm>
              <a:off x="540000" y="43561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BE45A5A9-30D3-6578-456B-311EE33E9270}"/>
                </a:ext>
              </a:extLst>
            </p:cNvPr>
            <p:cNvSpPr/>
            <p:nvPr/>
          </p:nvSpPr>
          <p:spPr>
            <a:xfrm>
              <a:off x="540000" y="6223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DCE850E8-D4FD-DDE4-602E-B4CB6BACE3C5}"/>
                </a:ext>
              </a:extLst>
            </p:cNvPr>
            <p:cNvSpPr/>
            <p:nvPr/>
          </p:nvSpPr>
          <p:spPr>
            <a:xfrm>
              <a:off x="540000" y="17399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>
              <a:extLst>
                <a:ext uri="{FF2B5EF4-FFF2-40B4-BE49-F238E27FC236}">
                  <a16:creationId xmlns:a16="http://schemas.microsoft.com/office/drawing/2014/main" id="{BCC47581-BFE9-EC66-C9D8-C782EFB199A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3598672"/>
              <a:ext cx="96481" cy="102977"/>
            </a:xfrm>
            <a:prstGeom prst="rect">
              <a:avLst/>
            </a:prstGeom>
          </p:spPr>
        </p:pic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D5611CEB-9DB7-A5E2-1219-8B84900CC634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3753072"/>
              <a:ext cx="96481" cy="102977"/>
            </a:xfrm>
            <a:prstGeom prst="rect">
              <a:avLst/>
            </a:prstGeom>
          </p:spPr>
        </p:pic>
        <p:pic>
          <p:nvPicPr>
            <p:cNvPr id="28" name="object 28">
              <a:extLst>
                <a:ext uri="{FF2B5EF4-FFF2-40B4-BE49-F238E27FC236}">
                  <a16:creationId xmlns:a16="http://schemas.microsoft.com/office/drawing/2014/main" id="{6A9CB352-2CBC-F790-A3B0-39A718A9142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3907471"/>
              <a:ext cx="96481" cy="102977"/>
            </a:xfrm>
            <a:prstGeom prst="rect">
              <a:avLst/>
            </a:prstGeom>
          </p:spPr>
        </p:pic>
        <p:pic>
          <p:nvPicPr>
            <p:cNvPr id="29" name="object 29">
              <a:extLst>
                <a:ext uri="{FF2B5EF4-FFF2-40B4-BE49-F238E27FC236}">
                  <a16:creationId xmlns:a16="http://schemas.microsoft.com/office/drawing/2014/main" id="{0B3C7718-0229-252D-2CC6-0EC3C009EB1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3598672"/>
              <a:ext cx="96481" cy="102977"/>
            </a:xfrm>
            <a:prstGeom prst="rect">
              <a:avLst/>
            </a:prstGeom>
          </p:spPr>
        </p:pic>
        <p:pic>
          <p:nvPicPr>
            <p:cNvPr id="30" name="object 30">
              <a:extLst>
                <a:ext uri="{FF2B5EF4-FFF2-40B4-BE49-F238E27FC236}">
                  <a16:creationId xmlns:a16="http://schemas.microsoft.com/office/drawing/2014/main" id="{8E42B7F6-5A08-16B1-295C-3E4C6068197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3753072"/>
              <a:ext cx="96481" cy="102977"/>
            </a:xfrm>
            <a:prstGeom prst="rect">
              <a:avLst/>
            </a:prstGeom>
          </p:spPr>
        </p:pic>
        <p:pic>
          <p:nvPicPr>
            <p:cNvPr id="31" name="object 31">
              <a:extLst>
                <a:ext uri="{FF2B5EF4-FFF2-40B4-BE49-F238E27FC236}">
                  <a16:creationId xmlns:a16="http://schemas.microsoft.com/office/drawing/2014/main" id="{BD6490E5-A304-5283-13FE-229E14F6A1EB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3598672"/>
              <a:ext cx="96469" cy="102977"/>
            </a:xfrm>
            <a:prstGeom prst="rect">
              <a:avLst/>
            </a:prstGeom>
          </p:spPr>
        </p:pic>
        <p:pic>
          <p:nvPicPr>
            <p:cNvPr id="32" name="object 32">
              <a:extLst>
                <a:ext uri="{FF2B5EF4-FFF2-40B4-BE49-F238E27FC236}">
                  <a16:creationId xmlns:a16="http://schemas.microsoft.com/office/drawing/2014/main" id="{F4BBC729-0DBD-71BF-3D89-EF0E1706B7E2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4694" y="3907471"/>
              <a:ext cx="96481" cy="102977"/>
            </a:xfrm>
            <a:prstGeom prst="rect">
              <a:avLst/>
            </a:prstGeom>
          </p:spPr>
        </p:pic>
        <p:pic>
          <p:nvPicPr>
            <p:cNvPr id="33" name="object 33">
              <a:extLst>
                <a:ext uri="{FF2B5EF4-FFF2-40B4-BE49-F238E27FC236}">
                  <a16:creationId xmlns:a16="http://schemas.microsoft.com/office/drawing/2014/main" id="{E4140CFD-B037-54E9-00C6-B057160691DB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1705" y="3753072"/>
              <a:ext cx="96469" cy="102977"/>
            </a:xfrm>
            <a:prstGeom prst="rect">
              <a:avLst/>
            </a:prstGeom>
          </p:spPr>
        </p:pic>
        <p:pic>
          <p:nvPicPr>
            <p:cNvPr id="34" name="object 34">
              <a:extLst>
                <a:ext uri="{FF2B5EF4-FFF2-40B4-BE49-F238E27FC236}">
                  <a16:creationId xmlns:a16="http://schemas.microsoft.com/office/drawing/2014/main" id="{99539A0C-7E29-5777-4B8F-73F39FDC74C1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1705" y="3907471"/>
              <a:ext cx="96469" cy="102977"/>
            </a:xfrm>
            <a:prstGeom prst="rect">
              <a:avLst/>
            </a:prstGeom>
          </p:spPr>
        </p:pic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4B4D7F7A-2DEC-A423-7886-F783B7D895C1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4058164"/>
              <a:ext cx="96469" cy="102977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99A4952E-0136-4B96-B9B8-86BF8DC2475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551172"/>
              <a:ext cx="96481" cy="102977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F6CC395C-EC7C-51DF-417E-F57CF669B19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5464693"/>
              <a:ext cx="96481" cy="102977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8F22EA1C-BA66-5DE0-2A95-0C9527FF754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999671"/>
              <a:ext cx="96481" cy="102977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E49A3E81-6A81-616D-262E-B45F1E96443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551172"/>
              <a:ext cx="96481" cy="102977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62F54BF2-FE02-7353-A3C6-B11A2BD394AF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4705571"/>
              <a:ext cx="96481" cy="102977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AB087683-D00A-D78A-B048-09146684C79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859971"/>
              <a:ext cx="96481" cy="102977"/>
            </a:xfrm>
            <a:prstGeom prst="rect">
              <a:avLst/>
            </a:prstGeom>
          </p:spPr>
        </p:pic>
        <p:pic>
          <p:nvPicPr>
            <p:cNvPr id="42" name="object 42">
              <a:extLst>
                <a:ext uri="{FF2B5EF4-FFF2-40B4-BE49-F238E27FC236}">
                  <a16:creationId xmlns:a16="http://schemas.microsoft.com/office/drawing/2014/main" id="{03E1F81D-AAF1-0F51-0D83-616EBD041247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551172"/>
              <a:ext cx="96469" cy="102977"/>
            </a:xfrm>
            <a:prstGeom prst="rect">
              <a:avLst/>
            </a:prstGeom>
          </p:spPr>
        </p:pic>
        <p:pic>
          <p:nvPicPr>
            <p:cNvPr id="43" name="object 43">
              <a:extLst>
                <a:ext uri="{FF2B5EF4-FFF2-40B4-BE49-F238E27FC236}">
                  <a16:creationId xmlns:a16="http://schemas.microsoft.com/office/drawing/2014/main" id="{F65DE606-46B7-E516-9EF0-A9111B314241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5302471"/>
              <a:ext cx="96469" cy="102977"/>
            </a:xfrm>
            <a:prstGeom prst="rect">
              <a:avLst/>
            </a:prstGeom>
          </p:spPr>
        </p:pic>
        <p:pic>
          <p:nvPicPr>
            <p:cNvPr id="44" name="object 44">
              <a:extLst>
                <a:ext uri="{FF2B5EF4-FFF2-40B4-BE49-F238E27FC236}">
                  <a16:creationId xmlns:a16="http://schemas.microsoft.com/office/drawing/2014/main" id="{BD44DE49-424B-CEC9-7A12-EC428992B905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859971"/>
              <a:ext cx="96469" cy="102977"/>
            </a:xfrm>
            <a:prstGeom prst="rect">
              <a:avLst/>
            </a:prstGeom>
          </p:spPr>
        </p:pic>
        <p:pic>
          <p:nvPicPr>
            <p:cNvPr id="45" name="object 45">
              <a:extLst>
                <a:ext uri="{FF2B5EF4-FFF2-40B4-BE49-F238E27FC236}">
                  <a16:creationId xmlns:a16="http://schemas.microsoft.com/office/drawing/2014/main" id="{5063C362-BFB6-D8A9-B860-9B15A8CB1D03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5010664"/>
              <a:ext cx="96469" cy="102977"/>
            </a:xfrm>
            <a:prstGeom prst="rect">
              <a:avLst/>
            </a:prstGeom>
          </p:spPr>
        </p:pic>
        <p:pic>
          <p:nvPicPr>
            <p:cNvPr id="46" name="object 46">
              <a:extLst>
                <a:ext uri="{FF2B5EF4-FFF2-40B4-BE49-F238E27FC236}">
                  <a16:creationId xmlns:a16="http://schemas.microsoft.com/office/drawing/2014/main" id="{4FAB2D74-0CFB-7B03-E870-D2D5AEFD277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5152071"/>
              <a:ext cx="96481" cy="102977"/>
            </a:xfrm>
            <a:prstGeom prst="rect">
              <a:avLst/>
            </a:prstGeom>
          </p:spPr>
        </p:pic>
        <p:pic>
          <p:nvPicPr>
            <p:cNvPr id="47" name="object 47">
              <a:extLst>
                <a:ext uri="{FF2B5EF4-FFF2-40B4-BE49-F238E27FC236}">
                  <a16:creationId xmlns:a16="http://schemas.microsoft.com/office/drawing/2014/main" id="{3472A14E-FC5E-09F9-129A-713DF8981E1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5772371"/>
              <a:ext cx="96481" cy="102977"/>
            </a:xfrm>
            <a:prstGeom prst="rect">
              <a:avLst/>
            </a:prstGeom>
          </p:spPr>
        </p:pic>
      </p:grpSp>
      <p:sp>
        <p:nvSpPr>
          <p:cNvPr id="48" name="object 48">
            <a:extLst>
              <a:ext uri="{FF2B5EF4-FFF2-40B4-BE49-F238E27FC236}">
                <a16:creationId xmlns:a16="http://schemas.microsoft.com/office/drawing/2014/main" id="{1B3C85C0-1EEC-13AF-12F1-D2A10BB2262C}"/>
              </a:ext>
            </a:extLst>
          </p:cNvPr>
          <p:cNvSpPr txBox="1"/>
          <p:nvPr/>
        </p:nvSpPr>
        <p:spPr>
          <a:xfrm>
            <a:off x="4999499" y="4513767"/>
            <a:ext cx="221424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ympäristö-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ilmastotyötä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suomalaisten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liikkumista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Vahvistetaan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golfin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yhteisöllistä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ja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hyvinvointia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edistävää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mielikuvaa</a:t>
            </a:r>
            <a:r>
              <a:rPr sz="1000" spc="5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kilpapelaajien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kasvua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maailman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huipulle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690786BC-36F8-F3FA-B028-819339E8459A}"/>
              </a:ext>
            </a:extLst>
          </p:cNvPr>
          <p:cNvSpPr txBox="1"/>
          <p:nvPr/>
        </p:nvSpPr>
        <p:spPr>
          <a:xfrm>
            <a:off x="7653037" y="4513767"/>
            <a:ext cx="2366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Huomioidaan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ympärivuotisuus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olennaisena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osana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golfia</a:t>
            </a:r>
            <a:endParaRPr sz="1000">
              <a:latin typeface="Gill Sans MT"/>
              <a:cs typeface="Gill Sans MT"/>
            </a:endParaRPr>
          </a:p>
          <a:p>
            <a:pPr marL="12700" marR="126364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Tehostetaan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5">
                <a:solidFill>
                  <a:srgbClr val="FFFFFF"/>
                </a:solidFill>
                <a:latin typeface="Gill Sans MT"/>
                <a:cs typeface="Gill Sans MT"/>
              </a:rPr>
              <a:t>sisällä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Hyödynnetään</a:t>
            </a:r>
            <a:r>
              <a:rPr sz="1000" spc="1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teknologiasta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saatavaa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sz="1000">
              <a:latin typeface="Gill Sans MT"/>
              <a:cs typeface="Gill Sans MT"/>
            </a:endParaRPr>
          </a:p>
          <a:p>
            <a:pPr marL="12700" marR="487045">
              <a:lnSpc>
                <a:spcPct val="100000"/>
              </a:lnSpc>
            </a:pP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Mahdollistetaan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digiekosysteemin innovaatiot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2938CC12-416F-E8DC-2AD0-1FF9A813C475}"/>
              </a:ext>
            </a:extLst>
          </p:cNvPr>
          <p:cNvSpPr txBox="1"/>
          <p:nvPr/>
        </p:nvSpPr>
        <p:spPr>
          <a:xfrm>
            <a:off x="527300" y="6452865"/>
            <a:ext cx="2711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>
                <a:solidFill>
                  <a:srgbClr val="00D29F"/>
                </a:solidFill>
                <a:latin typeface="Americane Black"/>
                <a:cs typeface="Americane Black"/>
              </a:rPr>
              <a:t>5S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1A78D591-D398-8649-4F2B-35EFE6CD6DBA}"/>
              </a:ext>
            </a:extLst>
          </p:cNvPr>
          <p:cNvSpPr txBox="1"/>
          <p:nvPr/>
        </p:nvSpPr>
        <p:spPr>
          <a:xfrm>
            <a:off x="3355738" y="6474891"/>
            <a:ext cx="39763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Start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Speed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up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Same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Slow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down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 spc="-20">
                <a:solidFill>
                  <a:srgbClr val="00D29F"/>
                </a:solidFill>
                <a:latin typeface="Americane Black"/>
                <a:cs typeface="Americane Black"/>
              </a:rPr>
              <a:t>Stop</a:t>
            </a:r>
            <a:endParaRPr sz="1400">
              <a:latin typeface="Americane Black"/>
              <a:cs typeface="Americane Black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66F4123F-5960-8367-F962-B8381D3CC872}"/>
              </a:ext>
            </a:extLst>
          </p:cNvPr>
          <p:cNvSpPr txBox="1"/>
          <p:nvPr/>
        </p:nvSpPr>
        <p:spPr>
          <a:xfrm>
            <a:off x="252006" y="6990613"/>
            <a:ext cx="10188575" cy="37401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8585" rIns="0" bIns="0" rtlCol="0">
            <a:spAutoFit/>
          </a:bodyPr>
          <a:lstStyle/>
          <a:p>
            <a:pPr marL="44450" algn="ctr">
              <a:lnSpc>
                <a:spcPct val="100000"/>
              </a:lnSpc>
              <a:spcBef>
                <a:spcPts val="855"/>
              </a:spcBef>
            </a:pP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Hyvä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hallinto,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vakaa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talous,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turvallinen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toimintaympäristö,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kestävä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kehitys,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reilu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peli,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yhdenvertaisuus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ja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tasa-</a:t>
            </a:r>
            <a:r>
              <a:rPr sz="1000" b="1" spc="-20">
                <a:solidFill>
                  <a:srgbClr val="00D29F"/>
                </a:solidFill>
                <a:latin typeface="Americane Bold"/>
                <a:cs typeface="Americane Bold"/>
              </a:rPr>
              <a:t>arvo</a:t>
            </a:r>
            <a:endParaRPr sz="1000">
              <a:latin typeface="Americane Bold"/>
              <a:cs typeface="Americane Bold"/>
            </a:endParaRPr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280769F8-3135-6D4E-1218-EFC14B72A94C}"/>
              </a:ext>
            </a:extLst>
          </p:cNvPr>
          <p:cNvSpPr txBox="1"/>
          <p:nvPr/>
        </p:nvSpPr>
        <p:spPr>
          <a:xfrm>
            <a:off x="9065441" y="309241"/>
            <a:ext cx="1387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>
                <a:solidFill>
                  <a:srgbClr val="00D29F"/>
                </a:solidFill>
                <a:latin typeface="Americane Bold"/>
                <a:cs typeface="Americane Bold"/>
              </a:rPr>
              <a:t>#muntapapelata</a:t>
            </a:r>
            <a:endParaRPr sz="1400">
              <a:latin typeface="Americane Bold"/>
              <a:cs typeface="Americane Bold"/>
            </a:endParaRP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F257A726-0885-907F-1CE5-30A98DE75460}"/>
              </a:ext>
            </a:extLst>
          </p:cNvPr>
          <p:cNvSpPr/>
          <p:nvPr/>
        </p:nvSpPr>
        <p:spPr>
          <a:xfrm>
            <a:off x="2070100" y="4859971"/>
            <a:ext cx="284245" cy="39507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>
            <a:extLst>
              <a:ext uri="{FF2B5EF4-FFF2-40B4-BE49-F238E27FC236}">
                <a16:creationId xmlns:a16="http://schemas.microsoft.com/office/drawing/2014/main" id="{11C041B4-7A70-02F1-2AB0-D4B60645ECA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97" y="4802520"/>
            <a:ext cx="160183" cy="240274"/>
          </a:xfrm>
          <a:prstGeom prst="rect">
            <a:avLst/>
          </a:prstGeom>
        </p:spPr>
      </p:pic>
      <p:sp>
        <p:nvSpPr>
          <p:cNvPr id="60" name="Suorakulmio 59">
            <a:extLst>
              <a:ext uri="{FF2B5EF4-FFF2-40B4-BE49-F238E27FC236}">
                <a16:creationId xmlns:a16="http://schemas.microsoft.com/office/drawing/2014/main" id="{F0E10235-F6DE-97E1-832C-8DD94738C615}"/>
              </a:ext>
            </a:extLst>
          </p:cNvPr>
          <p:cNvSpPr/>
          <p:nvPr/>
        </p:nvSpPr>
        <p:spPr>
          <a:xfrm>
            <a:off x="2165158" y="5270320"/>
            <a:ext cx="201841" cy="78963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ABEA4EB5-CEC4-BA63-7144-01B39447BFAF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723" y="5574588"/>
            <a:ext cx="160183" cy="240274"/>
          </a:xfrm>
          <a:prstGeom prst="rect">
            <a:avLst/>
          </a:prstGeom>
        </p:spPr>
      </p:pic>
      <p:pic>
        <p:nvPicPr>
          <p:cNvPr id="62" name="Kuva 61">
            <a:extLst>
              <a:ext uri="{FF2B5EF4-FFF2-40B4-BE49-F238E27FC236}">
                <a16:creationId xmlns:a16="http://schemas.microsoft.com/office/drawing/2014/main" id="{2B7C091F-4493-F516-6583-150387791199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2" y="5249827"/>
            <a:ext cx="160183" cy="240274"/>
          </a:xfrm>
          <a:prstGeom prst="rect">
            <a:avLst/>
          </a:prstGeom>
        </p:spPr>
      </p:pic>
      <p:sp>
        <p:nvSpPr>
          <p:cNvPr id="54" name="Suorakulmio 53">
            <a:extLst>
              <a:ext uri="{FF2B5EF4-FFF2-40B4-BE49-F238E27FC236}">
                <a16:creationId xmlns:a16="http://schemas.microsoft.com/office/drawing/2014/main" id="{EFC62E12-D307-2B60-AECE-5D56B5331573}"/>
              </a:ext>
            </a:extLst>
          </p:cNvPr>
          <p:cNvSpPr/>
          <p:nvPr/>
        </p:nvSpPr>
        <p:spPr>
          <a:xfrm>
            <a:off x="0" y="939061"/>
            <a:ext cx="10693400" cy="6608618"/>
          </a:xfrm>
          <a:prstGeom prst="rect">
            <a:avLst/>
          </a:prstGeom>
          <a:solidFill>
            <a:srgbClr val="134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F4FB5287-5BF2-2DBB-B007-6A7F1D8F495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033970" y="774167"/>
            <a:ext cx="4619905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2200" dirty="0"/>
              <a:t>Parannamme mielikuvaa golfista</a:t>
            </a:r>
            <a:endParaRPr sz="2200" spc="-10" dirty="0"/>
          </a:p>
        </p:txBody>
      </p:sp>
      <p:sp>
        <p:nvSpPr>
          <p:cNvPr id="56" name="object 17">
            <a:extLst>
              <a:ext uri="{FF2B5EF4-FFF2-40B4-BE49-F238E27FC236}">
                <a16:creationId xmlns:a16="http://schemas.microsoft.com/office/drawing/2014/main" id="{5BE87F45-9BC6-2275-6042-6B3E0C97E2D4}"/>
              </a:ext>
            </a:extLst>
          </p:cNvPr>
          <p:cNvSpPr txBox="1"/>
          <p:nvPr/>
        </p:nvSpPr>
        <p:spPr>
          <a:xfrm>
            <a:off x="1285713" y="1454353"/>
            <a:ext cx="2480585" cy="267381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</a:t>
            </a:r>
            <a:r>
              <a:rPr lang="fi-FI"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7" name="object 13">
            <a:extLst>
              <a:ext uri="{FF2B5EF4-FFF2-40B4-BE49-F238E27FC236}">
                <a16:creationId xmlns:a16="http://schemas.microsoft.com/office/drawing/2014/main" id="{769051A6-D64B-0F81-A82D-EAC01D39D200}"/>
              </a:ext>
            </a:extLst>
          </p:cNvPr>
          <p:cNvSpPr txBox="1"/>
          <p:nvPr/>
        </p:nvSpPr>
        <p:spPr>
          <a:xfrm>
            <a:off x="1299645" y="1712377"/>
            <a:ext cx="9846535" cy="256736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b="1" spc="2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rgbClr val="FFFFFF"/>
                </a:solidFill>
                <a:latin typeface="Gill Sans MT"/>
                <a:cs typeface="Gill Sans MT"/>
              </a:rPr>
              <a:t>Enemmän naisia ja junioreita - </a:t>
            </a: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Naiset ja juniorit tekevät golfista kaikille lähestyttävämpää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MITTARI: Seurojen nais- ja juniorijäsenten yhteenlaskettu määrä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b="1" spc="2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rgbClr val="FFFFFF"/>
                </a:solidFill>
                <a:latin typeface="Gill Sans MT"/>
                <a:cs typeface="Gill Sans MT"/>
              </a:rPr>
              <a:t>Mediaosumien ja ansaitun median kasvu - </a:t>
            </a: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Media vaikuttaa vahvasti mielikuvien syntymiseen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MITTARI: Osumien määrä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b="1" spc="2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Lisää menestyviä kilpaurheilijoita – </a:t>
            </a:r>
            <a:r>
              <a:rPr lang="fi-FI" sz="1200" spc="20">
                <a:solidFill>
                  <a:srgbClr val="FFFFFF"/>
                </a:solidFill>
                <a:latin typeface="Gill Sans MT"/>
                <a:cs typeface="Gill Sans MT"/>
              </a:rPr>
              <a:t>Kilpaurheilijoiden menestys lisää ansaittua mediaa.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spc="20">
                <a:solidFill>
                  <a:srgbClr val="FFFFFF"/>
                </a:solidFill>
                <a:latin typeface="Gill Sans MT"/>
                <a:cs typeface="Gill Sans MT"/>
              </a:rPr>
              <a:t>MITTARI: Urheilijoiden sijoittuminen eri ranking-listoilla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b="1" spc="2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Lisää ympäristösertifioituja kenttiä - </a:t>
            </a:r>
            <a:r>
              <a:rPr lang="fi-FI" sz="1200" spc="20">
                <a:solidFill>
                  <a:srgbClr val="FFFFFF"/>
                </a:solidFill>
                <a:latin typeface="Gill Sans MT"/>
                <a:cs typeface="Gill Sans MT"/>
              </a:rPr>
              <a:t>Ympäristösertifikaatti parantaa mielikuvaa golfin vastuullisuudesta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spc="20">
                <a:solidFill>
                  <a:srgbClr val="FFFFFF"/>
                </a:solidFill>
                <a:latin typeface="Gill Sans MT"/>
                <a:cs typeface="Gill Sans MT"/>
              </a:rPr>
              <a:t>MITTARI: Sertifiointien määrä</a:t>
            </a:r>
            <a:endParaRPr lang="fi-FI" sz="1200" b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endParaRPr lang="fi-FI" sz="1200" spc="20">
              <a:solidFill>
                <a:srgbClr val="FFFFFF"/>
              </a:solidFill>
              <a:latin typeface="Gill Sans MT"/>
              <a:cs typeface="Gill Sans MT"/>
            </a:endParaRPr>
          </a:p>
        </p:txBody>
      </p:sp>
      <p:sp>
        <p:nvSpPr>
          <p:cNvPr id="58" name="object 21">
            <a:extLst>
              <a:ext uri="{FF2B5EF4-FFF2-40B4-BE49-F238E27FC236}">
                <a16:creationId xmlns:a16="http://schemas.microsoft.com/office/drawing/2014/main" id="{8A7A9CF3-39E7-1F03-FEC0-39213D569777}"/>
              </a:ext>
            </a:extLst>
          </p:cNvPr>
          <p:cNvSpPr txBox="1"/>
          <p:nvPr/>
        </p:nvSpPr>
        <p:spPr>
          <a:xfrm>
            <a:off x="1325610" y="4209996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70" name="Tekstiruutu 69">
            <a:extLst>
              <a:ext uri="{FF2B5EF4-FFF2-40B4-BE49-F238E27FC236}">
                <a16:creationId xmlns:a16="http://schemas.microsoft.com/office/drawing/2014/main" id="{DBB56E95-F9C8-3733-F504-BD278D6E24F5}"/>
              </a:ext>
            </a:extLst>
          </p:cNvPr>
          <p:cNvSpPr txBox="1"/>
          <p:nvPr/>
        </p:nvSpPr>
        <p:spPr>
          <a:xfrm>
            <a:off x="1249803" y="4611774"/>
            <a:ext cx="9386518" cy="24365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Lisäämme suomalaisten liikkumista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Olemme osa ratkaisua akuuttiin yhteiskunnalliseen liikkumattomuuden ongelmaan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Vahvistamme golfin yhteisöllistä ja </a:t>
            </a:r>
            <a:r>
              <a:rPr lang="fi-FI" sz="1200" b="1" spc="10" noProof="1">
                <a:solidFill>
                  <a:schemeClr val="bg1"/>
                </a:solidFill>
                <a:latin typeface="Gill Sans MT"/>
                <a:cs typeface="Gill Sans MT"/>
              </a:rPr>
              <a:t>hyvinvointia edistävää mielikuvaa </a:t>
            </a:r>
            <a:br>
              <a:rPr lang="fi-FI" sz="1200" b="1" spc="10" noProof="1">
                <a:solidFill>
                  <a:schemeClr val="bg1"/>
                </a:solidFill>
                <a:latin typeface="Gill Sans MT"/>
                <a:cs typeface="Gill Sans MT"/>
              </a:rPr>
            </a:br>
            <a:r>
              <a:rPr lang="fi-FI" sz="1200" spc="10" noProof="1">
                <a:solidFill>
                  <a:schemeClr val="bg1"/>
                </a:solidFill>
                <a:latin typeface="Gill Sans MT"/>
                <a:cs typeface="Gill Sans MT"/>
              </a:rPr>
              <a:t>Tuomme entistä enemmän esiin golfin tutkittuja monipuolisia terveyshyötyjä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Tuemme kilpapelaajien kasvua maailman huipulle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Tuemme urheilijan kasvua ja kehitystä urheilijapolun eri vaiheissa ja ylläpidämme kilpailujärjestelmää, joka luo edellytykset menestykselle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Edistämme ympäristö- ja ilmastotyötä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Tuemme golfkenttien vastuullista ympäristötyötä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spc="10" noProof="1">
              <a:solidFill>
                <a:srgbClr val="FFFFFF"/>
              </a:solidFill>
              <a:latin typeface="Gill Sans MT"/>
              <a:cs typeface="Gill Sans MT"/>
            </a:endParaRPr>
          </a:p>
        </p:txBody>
      </p:sp>
      <p:pic>
        <p:nvPicPr>
          <p:cNvPr id="3" name="Kuva 2">
            <a:extLst>
              <a:ext uri="{FF2B5EF4-FFF2-40B4-BE49-F238E27FC236}">
                <a16:creationId xmlns:a16="http://schemas.microsoft.com/office/drawing/2014/main" id="{CED0D80C-A04E-9065-8215-A5625B9ED08C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98535" y="1000847"/>
            <a:ext cx="1950889" cy="12193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FAFA4019-7E1F-8DDA-5996-E1BF237F803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81575" y="998003"/>
            <a:ext cx="12193" cy="6041660"/>
          </a:xfrm>
          <a:prstGeom prst="rect">
            <a:avLst/>
          </a:prstGeom>
        </p:spPr>
      </p:pic>
      <p:cxnSp>
        <p:nvCxnSpPr>
          <p:cNvPr id="9" name="Suora yhdysviiva 8">
            <a:extLst>
              <a:ext uri="{FF2B5EF4-FFF2-40B4-BE49-F238E27FC236}">
                <a16:creationId xmlns:a16="http://schemas.microsoft.com/office/drawing/2014/main" id="{3EAA9AFC-CCB1-F204-2EC9-FB3E6CF62AC0}"/>
              </a:ext>
            </a:extLst>
          </p:cNvPr>
          <p:cNvCxnSpPr>
            <a:cxnSpLocks/>
          </p:cNvCxnSpPr>
          <p:nvPr/>
        </p:nvCxnSpPr>
        <p:spPr>
          <a:xfrm>
            <a:off x="974636" y="7039663"/>
            <a:ext cx="904504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uora yhdysviiva 10">
            <a:extLst>
              <a:ext uri="{FF2B5EF4-FFF2-40B4-BE49-F238E27FC236}">
                <a16:creationId xmlns:a16="http://schemas.microsoft.com/office/drawing/2014/main" id="{90DEB6CD-AB98-3D30-3AE6-DD53C1C4CCF6}"/>
              </a:ext>
            </a:extLst>
          </p:cNvPr>
          <p:cNvCxnSpPr/>
          <p:nvPr/>
        </p:nvCxnSpPr>
        <p:spPr>
          <a:xfrm>
            <a:off x="10006876" y="1011575"/>
            <a:ext cx="0" cy="602990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uora yhdysviiva 64">
            <a:extLst>
              <a:ext uri="{FF2B5EF4-FFF2-40B4-BE49-F238E27FC236}">
                <a16:creationId xmlns:a16="http://schemas.microsoft.com/office/drawing/2014/main" id="{B8B21C0B-D332-1657-3FFB-E6ED46B36828}"/>
              </a:ext>
            </a:extLst>
          </p:cNvPr>
          <p:cNvCxnSpPr/>
          <p:nvPr/>
        </p:nvCxnSpPr>
        <p:spPr>
          <a:xfrm>
            <a:off x="7750098" y="1011575"/>
            <a:ext cx="2256778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696793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1F42E4-2EA8-27B6-44FA-DEC1ACAFF0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FF2B5EF4-FFF2-40B4-BE49-F238E27FC236}">
                <a16:creationId xmlns:a16="http://schemas.microsoft.com/office/drawing/2014/main" id="{8C7BD4F7-A775-5AE0-083E-F856BDCFF619}"/>
              </a:ext>
            </a:extLst>
          </p:cNvPr>
          <p:cNvGrpSpPr/>
          <p:nvPr/>
        </p:nvGrpSpPr>
        <p:grpSpPr>
          <a:xfrm>
            <a:off x="538412" y="2157442"/>
            <a:ext cx="9615170" cy="1247775"/>
            <a:chOff x="538412" y="2157442"/>
            <a:chExt cx="9615170" cy="124777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BE52DB24-07B4-1058-7F9B-969B40D320E2}"/>
                </a:ext>
              </a:extLst>
            </p:cNvPr>
            <p:cNvSpPr/>
            <p:nvPr/>
          </p:nvSpPr>
          <p:spPr>
            <a:xfrm>
              <a:off x="540000" y="2159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9D97DAF1-CB38-03BD-01E1-C31B51808C9A}"/>
                </a:ext>
              </a:extLst>
            </p:cNvPr>
            <p:cNvSpPr/>
            <p:nvPr/>
          </p:nvSpPr>
          <p:spPr>
            <a:xfrm>
              <a:off x="540000" y="34036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41AB1A84-36B2-1136-28BE-F16F603950D2}"/>
              </a:ext>
            </a:extLst>
          </p:cNvPr>
          <p:cNvSpPr txBox="1"/>
          <p:nvPr/>
        </p:nvSpPr>
        <p:spPr>
          <a:xfrm>
            <a:off x="528720" y="2731765"/>
            <a:ext cx="1445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PAINOPISTEET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7A362EA2-D8FE-7025-95AA-6075B41521BB}"/>
              </a:ext>
            </a:extLst>
          </p:cNvPr>
          <p:cNvSpPr txBox="1"/>
          <p:nvPr/>
        </p:nvSpPr>
        <p:spPr>
          <a:xfrm>
            <a:off x="2366999" y="3561266"/>
            <a:ext cx="214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jäsenmäärän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pito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 </a:t>
            </a:r>
            <a:r>
              <a:rPr sz="1000" spc="60">
                <a:solidFill>
                  <a:srgbClr val="FFFFFF"/>
                </a:solidFill>
                <a:latin typeface="Gill Sans MT"/>
                <a:cs typeface="Gill Sans MT"/>
              </a:rPr>
              <a:t>tyytyväisyys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liiton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toimintaan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FCF0086F-7D17-588D-53BF-820EF307AB78}"/>
              </a:ext>
            </a:extLst>
          </p:cNvPr>
          <p:cNvSpPr txBox="1"/>
          <p:nvPr/>
        </p:nvSpPr>
        <p:spPr>
          <a:xfrm>
            <a:off x="4859799" y="2731765"/>
            <a:ext cx="17437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Parannetaan </a:t>
            </a:r>
            <a:r>
              <a:rPr sz="1600" b="1">
                <a:solidFill>
                  <a:srgbClr val="FFFFFF"/>
                </a:solidFill>
                <a:latin typeface="Americane Black"/>
                <a:cs typeface="Americane Black"/>
              </a:rPr>
              <a:t>golfin</a:t>
            </a:r>
            <a:r>
              <a:rPr sz="1600" b="1" spc="-4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mielikuvaa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E3DE3F41-7FB0-D561-220E-0ED752EA5B0F}"/>
              </a:ext>
            </a:extLst>
          </p:cNvPr>
          <p:cNvSpPr txBox="1"/>
          <p:nvPr/>
        </p:nvSpPr>
        <p:spPr>
          <a:xfrm>
            <a:off x="2227342" y="2731765"/>
            <a:ext cx="25859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Turvataan golfyhteisöjen</a:t>
            </a:r>
            <a:r>
              <a:rPr lang="fi-FI" sz="1600" b="1" spc="5" noProof="1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elinvoima</a:t>
            </a:r>
            <a:endParaRPr lang="fi-FI" sz="1600" noProof="1">
              <a:latin typeface="Americane Black"/>
              <a:cs typeface="Americane Black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C92B6536-420A-01E9-1DB9-B948454F9816}"/>
              </a:ext>
            </a:extLst>
          </p:cNvPr>
          <p:cNvSpPr txBox="1"/>
          <p:nvPr/>
        </p:nvSpPr>
        <p:spPr>
          <a:xfrm>
            <a:off x="7513388" y="2731765"/>
            <a:ext cx="12649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Uudistutaan rohkeasti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9FDFA9BA-95C3-B2D0-A027-D5F9F04E72D7}"/>
              </a:ext>
            </a:extLst>
          </p:cNvPr>
          <p:cNvSpPr txBox="1"/>
          <p:nvPr/>
        </p:nvSpPr>
        <p:spPr>
          <a:xfrm>
            <a:off x="528795" y="3546393"/>
            <a:ext cx="1226820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88FA7531-A12A-E8D2-8D8D-E270460D6672}"/>
              </a:ext>
            </a:extLst>
          </p:cNvPr>
          <p:cNvSpPr txBox="1"/>
          <p:nvPr/>
        </p:nvSpPr>
        <p:spPr>
          <a:xfrm>
            <a:off x="4999499" y="3561266"/>
            <a:ext cx="2220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naisia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junioreita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Mediaosumien</a:t>
            </a:r>
            <a:r>
              <a:rPr sz="1000" spc="7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ansaitun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Lisää</a:t>
            </a:r>
            <a:r>
              <a:rPr sz="1000" spc="1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yhteistyökumppaneita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B522A488-B739-9A57-872B-81FFF401934C}"/>
              </a:ext>
            </a:extLst>
          </p:cNvPr>
          <p:cNvSpPr txBox="1"/>
          <p:nvPr/>
        </p:nvSpPr>
        <p:spPr>
          <a:xfrm>
            <a:off x="7653037" y="3561266"/>
            <a:ext cx="2512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Ympärivuotisuuden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tukeminen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Tiiviimpää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kenttäyhtiöiden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kanssa </a:t>
            </a: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digilehden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tilaajia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eBirdie-sovelluksen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käytön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C1408F6A-89EE-E320-0719-12C9DA4E2B07}"/>
              </a:ext>
            </a:extLst>
          </p:cNvPr>
          <p:cNvSpPr txBox="1"/>
          <p:nvPr/>
        </p:nvSpPr>
        <p:spPr>
          <a:xfrm>
            <a:off x="2367043" y="4513766"/>
            <a:ext cx="2117725" cy="139781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Autetaan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4953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6261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lang="fi-FI" sz="1000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000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kohdistetaan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>
              <a:lnSpc>
                <a:spcPct val="100000"/>
              </a:lnSpc>
            </a:pP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lang="fi-FI" sz="1000" spc="5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aloittamisen helpottamisessa</a:t>
            </a:r>
            <a:endParaRPr lang="fi-FI" sz="1000" noProof="1">
              <a:latin typeface="Gill Sans MT"/>
              <a:cs typeface="Gill Sans MT"/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0B997D72-EA86-3FBF-9847-0144EFC5842B}"/>
              </a:ext>
            </a:extLst>
          </p:cNvPr>
          <p:cNvSpPr txBox="1"/>
          <p:nvPr/>
        </p:nvSpPr>
        <p:spPr>
          <a:xfrm>
            <a:off x="528720" y="4498985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06C2A638-19F7-5CC5-8A68-45BA3F4078D2}"/>
              </a:ext>
            </a:extLst>
          </p:cNvPr>
          <p:cNvGrpSpPr/>
          <p:nvPr/>
        </p:nvGrpSpPr>
        <p:grpSpPr>
          <a:xfrm>
            <a:off x="540000" y="1738342"/>
            <a:ext cx="9611995" cy="4486275"/>
            <a:chOff x="540000" y="1738342"/>
            <a:chExt cx="9611995" cy="4486275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FA9B8D8B-164A-7847-D594-32909FF17075}"/>
                </a:ext>
              </a:extLst>
            </p:cNvPr>
            <p:cNvSpPr/>
            <p:nvPr/>
          </p:nvSpPr>
          <p:spPr>
            <a:xfrm>
              <a:off x="540000" y="43561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60D8ED8E-27A5-6193-52B3-81F1C6190D39}"/>
                </a:ext>
              </a:extLst>
            </p:cNvPr>
            <p:cNvSpPr/>
            <p:nvPr/>
          </p:nvSpPr>
          <p:spPr>
            <a:xfrm>
              <a:off x="540000" y="6223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77BF408E-E65D-5CDF-081C-0511F43C3D23}"/>
                </a:ext>
              </a:extLst>
            </p:cNvPr>
            <p:cNvSpPr/>
            <p:nvPr/>
          </p:nvSpPr>
          <p:spPr>
            <a:xfrm>
              <a:off x="540000" y="17399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>
              <a:extLst>
                <a:ext uri="{FF2B5EF4-FFF2-40B4-BE49-F238E27FC236}">
                  <a16:creationId xmlns:a16="http://schemas.microsoft.com/office/drawing/2014/main" id="{4507F9FB-AD90-8BC9-7083-2490DE4BF24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3598672"/>
              <a:ext cx="96481" cy="102977"/>
            </a:xfrm>
            <a:prstGeom prst="rect">
              <a:avLst/>
            </a:prstGeom>
          </p:spPr>
        </p:pic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51A245DA-1AF8-5A14-0887-59AE5677C1C2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3753072"/>
              <a:ext cx="96481" cy="102977"/>
            </a:xfrm>
            <a:prstGeom prst="rect">
              <a:avLst/>
            </a:prstGeom>
          </p:spPr>
        </p:pic>
        <p:pic>
          <p:nvPicPr>
            <p:cNvPr id="28" name="object 28">
              <a:extLst>
                <a:ext uri="{FF2B5EF4-FFF2-40B4-BE49-F238E27FC236}">
                  <a16:creationId xmlns:a16="http://schemas.microsoft.com/office/drawing/2014/main" id="{4E1342A3-E530-399A-8506-F620BDBF61DE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3907471"/>
              <a:ext cx="96481" cy="102977"/>
            </a:xfrm>
            <a:prstGeom prst="rect">
              <a:avLst/>
            </a:prstGeom>
          </p:spPr>
        </p:pic>
        <p:pic>
          <p:nvPicPr>
            <p:cNvPr id="29" name="object 29">
              <a:extLst>
                <a:ext uri="{FF2B5EF4-FFF2-40B4-BE49-F238E27FC236}">
                  <a16:creationId xmlns:a16="http://schemas.microsoft.com/office/drawing/2014/main" id="{19145763-3520-E03B-4C55-8BB557FF32A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3598672"/>
              <a:ext cx="96481" cy="102977"/>
            </a:xfrm>
            <a:prstGeom prst="rect">
              <a:avLst/>
            </a:prstGeom>
          </p:spPr>
        </p:pic>
        <p:pic>
          <p:nvPicPr>
            <p:cNvPr id="30" name="object 30">
              <a:extLst>
                <a:ext uri="{FF2B5EF4-FFF2-40B4-BE49-F238E27FC236}">
                  <a16:creationId xmlns:a16="http://schemas.microsoft.com/office/drawing/2014/main" id="{CBFF103D-3BB4-6043-BA37-DAE0E289BD9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3753072"/>
              <a:ext cx="96481" cy="102977"/>
            </a:xfrm>
            <a:prstGeom prst="rect">
              <a:avLst/>
            </a:prstGeom>
          </p:spPr>
        </p:pic>
        <p:pic>
          <p:nvPicPr>
            <p:cNvPr id="31" name="object 31">
              <a:extLst>
                <a:ext uri="{FF2B5EF4-FFF2-40B4-BE49-F238E27FC236}">
                  <a16:creationId xmlns:a16="http://schemas.microsoft.com/office/drawing/2014/main" id="{FD5C93EE-D593-1EB4-BA06-0BB4851B73D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3598672"/>
              <a:ext cx="96469" cy="102977"/>
            </a:xfrm>
            <a:prstGeom prst="rect">
              <a:avLst/>
            </a:prstGeom>
          </p:spPr>
        </p:pic>
        <p:pic>
          <p:nvPicPr>
            <p:cNvPr id="32" name="object 32">
              <a:extLst>
                <a:ext uri="{FF2B5EF4-FFF2-40B4-BE49-F238E27FC236}">
                  <a16:creationId xmlns:a16="http://schemas.microsoft.com/office/drawing/2014/main" id="{07CE3752-D0FA-F2DF-B54C-0F00E6B498A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4694" y="3907471"/>
              <a:ext cx="96481" cy="102977"/>
            </a:xfrm>
            <a:prstGeom prst="rect">
              <a:avLst/>
            </a:prstGeom>
          </p:spPr>
        </p:pic>
        <p:pic>
          <p:nvPicPr>
            <p:cNvPr id="33" name="object 33">
              <a:extLst>
                <a:ext uri="{FF2B5EF4-FFF2-40B4-BE49-F238E27FC236}">
                  <a16:creationId xmlns:a16="http://schemas.microsoft.com/office/drawing/2014/main" id="{4CE5028E-0EA8-DB93-9E14-6BAC4DE4F28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1705" y="3753072"/>
              <a:ext cx="96469" cy="102977"/>
            </a:xfrm>
            <a:prstGeom prst="rect">
              <a:avLst/>
            </a:prstGeom>
          </p:spPr>
        </p:pic>
        <p:pic>
          <p:nvPicPr>
            <p:cNvPr id="34" name="object 34">
              <a:extLst>
                <a:ext uri="{FF2B5EF4-FFF2-40B4-BE49-F238E27FC236}">
                  <a16:creationId xmlns:a16="http://schemas.microsoft.com/office/drawing/2014/main" id="{CAF0475C-5908-36A9-55AB-C5A05F1CC49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1705" y="3907471"/>
              <a:ext cx="96469" cy="102977"/>
            </a:xfrm>
            <a:prstGeom prst="rect">
              <a:avLst/>
            </a:prstGeom>
          </p:spPr>
        </p:pic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277466C4-ED05-018D-1C08-BF5EECFADB29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4058164"/>
              <a:ext cx="96469" cy="102977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4B252C5F-E3D1-3B3F-A917-6EF4A807085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551172"/>
              <a:ext cx="96481" cy="102977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B6D2179D-9E0F-6DF1-5FA2-3C0C57302680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5464693"/>
              <a:ext cx="96481" cy="102977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EF7CCFCE-F94F-3365-99F7-3FF5BE1ACB0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999671"/>
              <a:ext cx="96481" cy="102977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047254FC-F2AB-6FA2-05F9-89013F7DAFC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551172"/>
              <a:ext cx="96481" cy="102977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717A140B-C778-E71E-3964-CF55E8240C2C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4705571"/>
              <a:ext cx="96481" cy="102977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965735C7-E1BE-A819-8576-3130BD12BB03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859971"/>
              <a:ext cx="96481" cy="102977"/>
            </a:xfrm>
            <a:prstGeom prst="rect">
              <a:avLst/>
            </a:prstGeom>
          </p:spPr>
        </p:pic>
        <p:pic>
          <p:nvPicPr>
            <p:cNvPr id="42" name="object 42">
              <a:extLst>
                <a:ext uri="{FF2B5EF4-FFF2-40B4-BE49-F238E27FC236}">
                  <a16:creationId xmlns:a16="http://schemas.microsoft.com/office/drawing/2014/main" id="{73D2657C-23A0-BC8D-94C4-9EFDB62FA7E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551172"/>
              <a:ext cx="96469" cy="102977"/>
            </a:xfrm>
            <a:prstGeom prst="rect">
              <a:avLst/>
            </a:prstGeom>
          </p:spPr>
        </p:pic>
        <p:pic>
          <p:nvPicPr>
            <p:cNvPr id="43" name="object 43">
              <a:extLst>
                <a:ext uri="{FF2B5EF4-FFF2-40B4-BE49-F238E27FC236}">
                  <a16:creationId xmlns:a16="http://schemas.microsoft.com/office/drawing/2014/main" id="{CFE24330-0FDA-A099-A381-0E0EC3C7C986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5302471"/>
              <a:ext cx="96469" cy="102977"/>
            </a:xfrm>
            <a:prstGeom prst="rect">
              <a:avLst/>
            </a:prstGeom>
          </p:spPr>
        </p:pic>
        <p:pic>
          <p:nvPicPr>
            <p:cNvPr id="44" name="object 44">
              <a:extLst>
                <a:ext uri="{FF2B5EF4-FFF2-40B4-BE49-F238E27FC236}">
                  <a16:creationId xmlns:a16="http://schemas.microsoft.com/office/drawing/2014/main" id="{0A9D2134-0F93-36BC-49CE-11D8BA896853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859971"/>
              <a:ext cx="96469" cy="102977"/>
            </a:xfrm>
            <a:prstGeom prst="rect">
              <a:avLst/>
            </a:prstGeom>
          </p:spPr>
        </p:pic>
        <p:pic>
          <p:nvPicPr>
            <p:cNvPr id="45" name="object 45">
              <a:extLst>
                <a:ext uri="{FF2B5EF4-FFF2-40B4-BE49-F238E27FC236}">
                  <a16:creationId xmlns:a16="http://schemas.microsoft.com/office/drawing/2014/main" id="{CA9F9103-5420-88B6-C4F2-FCC93C5F8EBC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5010664"/>
              <a:ext cx="96469" cy="102977"/>
            </a:xfrm>
            <a:prstGeom prst="rect">
              <a:avLst/>
            </a:prstGeom>
          </p:spPr>
        </p:pic>
        <p:pic>
          <p:nvPicPr>
            <p:cNvPr id="46" name="object 46">
              <a:extLst>
                <a:ext uri="{FF2B5EF4-FFF2-40B4-BE49-F238E27FC236}">
                  <a16:creationId xmlns:a16="http://schemas.microsoft.com/office/drawing/2014/main" id="{C1845818-281B-8048-79D5-078114030032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5152071"/>
              <a:ext cx="96481" cy="102977"/>
            </a:xfrm>
            <a:prstGeom prst="rect">
              <a:avLst/>
            </a:prstGeom>
          </p:spPr>
        </p:pic>
        <p:pic>
          <p:nvPicPr>
            <p:cNvPr id="47" name="object 47">
              <a:extLst>
                <a:ext uri="{FF2B5EF4-FFF2-40B4-BE49-F238E27FC236}">
                  <a16:creationId xmlns:a16="http://schemas.microsoft.com/office/drawing/2014/main" id="{0D0F1BEF-0CEC-E462-54C6-5756C1F7B0C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5772371"/>
              <a:ext cx="96481" cy="102977"/>
            </a:xfrm>
            <a:prstGeom prst="rect">
              <a:avLst/>
            </a:prstGeom>
          </p:spPr>
        </p:pic>
      </p:grpSp>
      <p:sp>
        <p:nvSpPr>
          <p:cNvPr id="48" name="object 48">
            <a:extLst>
              <a:ext uri="{FF2B5EF4-FFF2-40B4-BE49-F238E27FC236}">
                <a16:creationId xmlns:a16="http://schemas.microsoft.com/office/drawing/2014/main" id="{3FC2DBD2-7AD1-B2DB-278F-B0EBAA40DB6B}"/>
              </a:ext>
            </a:extLst>
          </p:cNvPr>
          <p:cNvSpPr txBox="1"/>
          <p:nvPr/>
        </p:nvSpPr>
        <p:spPr>
          <a:xfrm>
            <a:off x="4999499" y="4513767"/>
            <a:ext cx="221424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ympäristö-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ilmastotyötä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suomalaisten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liikkumista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Vahvistetaan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golfin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yhteisöllistä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ja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hyvinvointia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edistävää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mielikuvaa</a:t>
            </a:r>
            <a:r>
              <a:rPr sz="1000" spc="5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kilpapelaajien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kasvua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maailman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huipulle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84FDA130-F42B-9ACD-C195-87CCB5C8C7A5}"/>
              </a:ext>
            </a:extLst>
          </p:cNvPr>
          <p:cNvSpPr txBox="1"/>
          <p:nvPr/>
        </p:nvSpPr>
        <p:spPr>
          <a:xfrm>
            <a:off x="7653037" y="4513767"/>
            <a:ext cx="2366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Huomioidaan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ympärivuotisuus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olennaisena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osana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golfia</a:t>
            </a:r>
            <a:endParaRPr sz="1000">
              <a:latin typeface="Gill Sans MT"/>
              <a:cs typeface="Gill Sans MT"/>
            </a:endParaRPr>
          </a:p>
          <a:p>
            <a:pPr marL="12700" marR="126364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Tehostetaan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5">
                <a:solidFill>
                  <a:srgbClr val="FFFFFF"/>
                </a:solidFill>
                <a:latin typeface="Gill Sans MT"/>
                <a:cs typeface="Gill Sans MT"/>
              </a:rPr>
              <a:t>sisällä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Hyödynnetään</a:t>
            </a:r>
            <a:r>
              <a:rPr sz="1000" spc="1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teknologiasta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saatavaa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sz="1000">
              <a:latin typeface="Gill Sans MT"/>
              <a:cs typeface="Gill Sans MT"/>
            </a:endParaRPr>
          </a:p>
          <a:p>
            <a:pPr marL="12700" marR="487045">
              <a:lnSpc>
                <a:spcPct val="100000"/>
              </a:lnSpc>
            </a:pP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Mahdollistetaan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digiekosysteemin innovaatiot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7C6F4670-A7AE-2DFA-FE69-62287795A15C}"/>
              </a:ext>
            </a:extLst>
          </p:cNvPr>
          <p:cNvSpPr txBox="1"/>
          <p:nvPr/>
        </p:nvSpPr>
        <p:spPr>
          <a:xfrm>
            <a:off x="527300" y="6452865"/>
            <a:ext cx="2711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>
                <a:solidFill>
                  <a:srgbClr val="00D29F"/>
                </a:solidFill>
                <a:latin typeface="Americane Black"/>
                <a:cs typeface="Americane Black"/>
              </a:rPr>
              <a:t>5S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6C2F90B9-3D5F-3120-7BE5-1C7413F360F8}"/>
              </a:ext>
            </a:extLst>
          </p:cNvPr>
          <p:cNvSpPr txBox="1"/>
          <p:nvPr/>
        </p:nvSpPr>
        <p:spPr>
          <a:xfrm>
            <a:off x="3355738" y="6474891"/>
            <a:ext cx="39763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Start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Speed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up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Same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Slow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down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 spc="-20">
                <a:solidFill>
                  <a:srgbClr val="00D29F"/>
                </a:solidFill>
                <a:latin typeface="Americane Black"/>
                <a:cs typeface="Americane Black"/>
              </a:rPr>
              <a:t>Stop</a:t>
            </a:r>
            <a:endParaRPr sz="1400">
              <a:latin typeface="Americane Black"/>
              <a:cs typeface="Americane Black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AB461A65-2885-27B5-37CF-00126EF5AD1A}"/>
              </a:ext>
            </a:extLst>
          </p:cNvPr>
          <p:cNvSpPr txBox="1"/>
          <p:nvPr/>
        </p:nvSpPr>
        <p:spPr>
          <a:xfrm>
            <a:off x="252006" y="6990613"/>
            <a:ext cx="10188575" cy="37401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8585" rIns="0" bIns="0" rtlCol="0">
            <a:spAutoFit/>
          </a:bodyPr>
          <a:lstStyle/>
          <a:p>
            <a:pPr marL="44450" algn="ctr">
              <a:lnSpc>
                <a:spcPct val="100000"/>
              </a:lnSpc>
              <a:spcBef>
                <a:spcPts val="855"/>
              </a:spcBef>
            </a:pP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Hyvä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hallinto,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vakaa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talous,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turvallinen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toimintaympäristö,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kestävä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kehitys,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reilu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peli,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yhdenvertaisuus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ja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tasa-</a:t>
            </a:r>
            <a:r>
              <a:rPr sz="1000" b="1" spc="-20">
                <a:solidFill>
                  <a:srgbClr val="00D29F"/>
                </a:solidFill>
                <a:latin typeface="Americane Bold"/>
                <a:cs typeface="Americane Bold"/>
              </a:rPr>
              <a:t>arvo</a:t>
            </a:r>
            <a:endParaRPr sz="1000">
              <a:latin typeface="Americane Bold"/>
              <a:cs typeface="Americane Bold"/>
            </a:endParaRPr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7B6D3128-FE27-86D9-CADA-1EA851B56ACD}"/>
              </a:ext>
            </a:extLst>
          </p:cNvPr>
          <p:cNvSpPr txBox="1"/>
          <p:nvPr/>
        </p:nvSpPr>
        <p:spPr>
          <a:xfrm>
            <a:off x="9065441" y="309241"/>
            <a:ext cx="1387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>
                <a:solidFill>
                  <a:srgbClr val="00D29F"/>
                </a:solidFill>
                <a:latin typeface="Americane Bold"/>
                <a:cs typeface="Americane Bold"/>
              </a:rPr>
              <a:t>#muntapapelata</a:t>
            </a:r>
            <a:endParaRPr sz="1400">
              <a:latin typeface="Americane Bold"/>
              <a:cs typeface="Americane Bold"/>
            </a:endParaRP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0128B6F5-D9A5-DCDA-BCE7-9A49EC848407}"/>
              </a:ext>
            </a:extLst>
          </p:cNvPr>
          <p:cNvSpPr/>
          <p:nvPr/>
        </p:nvSpPr>
        <p:spPr>
          <a:xfrm>
            <a:off x="2070100" y="4859971"/>
            <a:ext cx="284245" cy="39507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>
            <a:extLst>
              <a:ext uri="{FF2B5EF4-FFF2-40B4-BE49-F238E27FC236}">
                <a16:creationId xmlns:a16="http://schemas.microsoft.com/office/drawing/2014/main" id="{F6B51818-2694-A6E8-8A72-8EAB2CA00B81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97" y="4802520"/>
            <a:ext cx="160183" cy="240274"/>
          </a:xfrm>
          <a:prstGeom prst="rect">
            <a:avLst/>
          </a:prstGeom>
        </p:spPr>
      </p:pic>
      <p:sp>
        <p:nvSpPr>
          <p:cNvPr id="60" name="Suorakulmio 59">
            <a:extLst>
              <a:ext uri="{FF2B5EF4-FFF2-40B4-BE49-F238E27FC236}">
                <a16:creationId xmlns:a16="http://schemas.microsoft.com/office/drawing/2014/main" id="{ACFEEE7F-6F85-0167-425F-14570FEE8902}"/>
              </a:ext>
            </a:extLst>
          </p:cNvPr>
          <p:cNvSpPr/>
          <p:nvPr/>
        </p:nvSpPr>
        <p:spPr>
          <a:xfrm>
            <a:off x="2165158" y="5270320"/>
            <a:ext cx="201841" cy="78963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0FF37682-8313-0450-870F-1F45A800989C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723" y="5574588"/>
            <a:ext cx="160183" cy="240274"/>
          </a:xfrm>
          <a:prstGeom prst="rect">
            <a:avLst/>
          </a:prstGeom>
        </p:spPr>
      </p:pic>
      <p:pic>
        <p:nvPicPr>
          <p:cNvPr id="62" name="Kuva 61">
            <a:extLst>
              <a:ext uri="{FF2B5EF4-FFF2-40B4-BE49-F238E27FC236}">
                <a16:creationId xmlns:a16="http://schemas.microsoft.com/office/drawing/2014/main" id="{5E4BEC43-EFD7-36FA-680E-6B8274AC7D7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2" y="5249827"/>
            <a:ext cx="160183" cy="240274"/>
          </a:xfrm>
          <a:prstGeom prst="rect">
            <a:avLst/>
          </a:prstGeom>
        </p:spPr>
      </p:pic>
      <p:sp>
        <p:nvSpPr>
          <p:cNvPr id="54" name="Suorakulmio 53">
            <a:extLst>
              <a:ext uri="{FF2B5EF4-FFF2-40B4-BE49-F238E27FC236}">
                <a16:creationId xmlns:a16="http://schemas.microsoft.com/office/drawing/2014/main" id="{93B7A854-B21D-2484-C750-D15B55E8AD3D}"/>
              </a:ext>
            </a:extLst>
          </p:cNvPr>
          <p:cNvSpPr/>
          <p:nvPr/>
        </p:nvSpPr>
        <p:spPr>
          <a:xfrm>
            <a:off x="7411" y="891957"/>
            <a:ext cx="10693400" cy="6608618"/>
          </a:xfrm>
          <a:prstGeom prst="rect">
            <a:avLst/>
          </a:prstGeom>
          <a:solidFill>
            <a:srgbClr val="134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DC7B25A7-5F6B-943D-2570-4B2B7E30D65F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64962" y="686458"/>
            <a:ext cx="3363477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2200" dirty="0"/>
              <a:t>Uudistumme rohkeasti</a:t>
            </a:r>
            <a:endParaRPr sz="2200" spc="-10" dirty="0"/>
          </a:p>
        </p:txBody>
      </p:sp>
      <p:sp>
        <p:nvSpPr>
          <p:cNvPr id="56" name="object 17">
            <a:extLst>
              <a:ext uri="{FF2B5EF4-FFF2-40B4-BE49-F238E27FC236}">
                <a16:creationId xmlns:a16="http://schemas.microsoft.com/office/drawing/2014/main" id="{BB0B9BF6-899E-E098-6BB0-91B58BB42D06}"/>
              </a:ext>
            </a:extLst>
          </p:cNvPr>
          <p:cNvSpPr txBox="1"/>
          <p:nvPr/>
        </p:nvSpPr>
        <p:spPr>
          <a:xfrm>
            <a:off x="1331034" y="1480607"/>
            <a:ext cx="2480585" cy="267381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</a:t>
            </a:r>
            <a:r>
              <a:rPr lang="fi-FI"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7" name="object 13">
            <a:extLst>
              <a:ext uri="{FF2B5EF4-FFF2-40B4-BE49-F238E27FC236}">
                <a16:creationId xmlns:a16="http://schemas.microsoft.com/office/drawing/2014/main" id="{FBD3032C-A3BA-0CCA-2745-9D79B1DD20C1}"/>
              </a:ext>
            </a:extLst>
          </p:cNvPr>
          <p:cNvSpPr txBox="1"/>
          <p:nvPr/>
        </p:nvSpPr>
        <p:spPr>
          <a:xfrm>
            <a:off x="1331035" y="1935066"/>
            <a:ext cx="9009790" cy="213391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rgbClr val="FFFFFF"/>
                </a:solidFill>
                <a:latin typeface="Gill Sans MT"/>
                <a:cs typeface="Gill Sans MT"/>
              </a:rPr>
              <a:t>Ympärivuotisen harrastamisen kasvu</a:t>
            </a: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- Ympärivuotisuus tukee jäsenmäärän pitoa ja kasvua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MITTARI: Seurojen yhteenlaskettu jäsenmäärä</a:t>
            </a:r>
            <a:b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</a:br>
            <a:endParaRPr lang="fi-FI" sz="120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rgbClr val="FFFFFF"/>
                </a:solidFill>
                <a:latin typeface="Gill Sans MT"/>
                <a:cs typeface="Gill Sans MT"/>
              </a:rPr>
              <a:t>Tiiviimpää yhteistyötä kenttäyhtiöiden kanssa </a:t>
            </a: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- Syvennetään yhteistyötä kenttäyhtiöiden palveluiden parantamiseksi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MITTARI: määritellään myöhemmin</a:t>
            </a:r>
            <a:b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</a:br>
            <a:endParaRPr lang="fi-FI" sz="120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>
                <a:solidFill>
                  <a:srgbClr val="FFFFFF"/>
                </a:solidFill>
                <a:latin typeface="Gill Sans MT"/>
                <a:cs typeface="Gill Sans MT"/>
              </a:rPr>
              <a:t>Enemmän digilehden tilaajia </a:t>
            </a: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- Mahdollistaa vaikuttavamman ja monipuolisemman viestinnän laajemmalle kohderyhmälle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MITTARI: tilaajien ja lukijoiden määrä</a:t>
            </a:r>
            <a:b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</a:br>
            <a:endParaRPr lang="fi-FI" sz="1200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 b="1" err="1">
                <a:solidFill>
                  <a:srgbClr val="FFFFFF"/>
                </a:solidFill>
                <a:latin typeface="Gill Sans MT"/>
                <a:cs typeface="Gill Sans MT"/>
              </a:rPr>
              <a:t>eBirdie</a:t>
            </a:r>
            <a:r>
              <a:rPr lang="fi-FI" sz="1200" b="1">
                <a:solidFill>
                  <a:srgbClr val="FFFFFF"/>
                </a:solidFill>
                <a:latin typeface="Gill Sans MT"/>
                <a:cs typeface="Gill Sans MT"/>
              </a:rPr>
              <a:t>-sovelluksen käytön kasvu </a:t>
            </a: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- Vahvistaa kaupallisuutta, luo lisäarvoa pelaajille ja sitouttaa heitä</a:t>
            </a:r>
          </a:p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200">
                <a:solidFill>
                  <a:srgbClr val="FFFFFF"/>
                </a:solidFill>
                <a:latin typeface="Gill Sans MT"/>
                <a:cs typeface="Gill Sans MT"/>
              </a:rPr>
              <a:t>MITTARI: käyttäjä- ja käyttömäärä</a:t>
            </a:r>
          </a:p>
        </p:txBody>
      </p:sp>
      <p:sp>
        <p:nvSpPr>
          <p:cNvPr id="58" name="object 21">
            <a:extLst>
              <a:ext uri="{FF2B5EF4-FFF2-40B4-BE49-F238E27FC236}">
                <a16:creationId xmlns:a16="http://schemas.microsoft.com/office/drawing/2014/main" id="{2741C26D-8AF6-D208-A9D0-02ADD97AB264}"/>
              </a:ext>
            </a:extLst>
          </p:cNvPr>
          <p:cNvSpPr txBox="1"/>
          <p:nvPr/>
        </p:nvSpPr>
        <p:spPr>
          <a:xfrm>
            <a:off x="1333545" y="4426413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70" name="Tekstiruutu 69">
            <a:extLst>
              <a:ext uri="{FF2B5EF4-FFF2-40B4-BE49-F238E27FC236}">
                <a16:creationId xmlns:a16="http://schemas.microsoft.com/office/drawing/2014/main" id="{DF47F89D-46ED-68C2-349B-5584B0C6B3E9}"/>
              </a:ext>
            </a:extLst>
          </p:cNvPr>
          <p:cNvSpPr txBox="1"/>
          <p:nvPr/>
        </p:nvSpPr>
        <p:spPr>
          <a:xfrm>
            <a:off x="1245957" y="4813187"/>
            <a:ext cx="9543434" cy="22134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Huomioimme ympärivuotisuuden olennaisena osana golfia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Selvitämme liiton roolin simulaattorigolfissa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Tehostamme yhteistyötä</a:t>
            </a:r>
            <a:r>
              <a:rPr lang="fi-FI" sz="1200" b="1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lang="fi-FI" sz="1200" b="1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35">
                <a:solidFill>
                  <a:srgbClr val="FFFFFF"/>
                </a:solidFill>
                <a:latin typeface="Gill Sans MT"/>
                <a:cs typeface="Gill Sans MT"/>
              </a:rPr>
              <a:t>sisällä </a:t>
            </a:r>
            <a:br>
              <a:rPr lang="fi-FI" sz="1200" spc="35">
                <a:solidFill>
                  <a:srgbClr val="FFFFFF"/>
                </a:solidFill>
                <a:latin typeface="Gill Sans MT"/>
                <a:cs typeface="Gill Sans MT"/>
              </a:rPr>
            </a:b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Selkeytämme toimialarakennetta, jotta golfkenttien palveluiden tuottaminen olisi entistä tehokkaampaa ja vaikuttavampaa</a:t>
            </a:r>
            <a:b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</a:br>
            <a:endParaRPr lang="fi-FI" sz="1200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spcBef>
                <a:spcPts val="100"/>
              </a:spcBef>
            </a:pP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Hyödynnämme teknologiasta</a:t>
            </a:r>
            <a:r>
              <a:rPr lang="fi-FI" sz="1200" b="1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55">
                <a:solidFill>
                  <a:srgbClr val="FFFFFF"/>
                </a:solidFill>
                <a:latin typeface="Gill Sans MT"/>
                <a:cs typeface="Gill Sans MT"/>
              </a:rPr>
              <a:t>saatavaa </a:t>
            </a: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lang="fi-FI" sz="1200" b="1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200" b="1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200" b="1" spc="-10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lang="fi-FI" sz="1200" b="1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Ylläpidämme ja kehitämme </a:t>
            </a:r>
            <a:r>
              <a:rPr lang="fi-FI" sz="1200" spc="10" noProof="1">
                <a:solidFill>
                  <a:schemeClr val="bg1"/>
                </a:solidFill>
                <a:latin typeface="Gill Sans MT"/>
                <a:cs typeface="Gill Sans MT"/>
              </a:rPr>
              <a:t>keskeisiä d</a:t>
            </a: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igiekosysteemin palveluita sekä hyödynnämme rohkeasti uusinta teknologiaa esim. tekoälyä</a:t>
            </a:r>
          </a:p>
          <a:p>
            <a:pPr marL="12700">
              <a:spcBef>
                <a:spcPts val="100"/>
              </a:spcBef>
            </a:pPr>
            <a:b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</a:br>
            <a:r>
              <a:rPr lang="fi-FI" sz="1200" b="1" spc="30">
                <a:solidFill>
                  <a:srgbClr val="FFFFFF"/>
                </a:solidFill>
                <a:latin typeface="Gill Sans MT"/>
                <a:cs typeface="Gill Sans MT"/>
              </a:rPr>
              <a:t>Mahdollistamme </a:t>
            </a:r>
            <a:r>
              <a:rPr lang="fi-FI" sz="1200" b="1" spc="-10">
                <a:solidFill>
                  <a:srgbClr val="FFFFFF"/>
                </a:solidFill>
                <a:latin typeface="Gill Sans MT"/>
                <a:cs typeface="Gill Sans MT"/>
              </a:rPr>
              <a:t>digiekosysteemin innovaatiot</a:t>
            </a:r>
            <a:endParaRPr lang="fi-FI" sz="1200" b="1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spc="10" noProof="1">
                <a:solidFill>
                  <a:srgbClr val="FFFFFF"/>
                </a:solidFill>
                <a:latin typeface="Gill Sans MT"/>
                <a:cs typeface="Gill Sans MT"/>
              </a:rPr>
              <a:t>Avoimen ekosysteemin ja avoimien rajapintojen avulla mahdollistamme markkinatoimijoiden innovatiivisen toiminnan</a:t>
            </a:r>
          </a:p>
        </p:txBody>
      </p:sp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0FD29577-BEDA-394A-E828-943DEBF3B838}"/>
              </a:ext>
            </a:extLst>
          </p:cNvPr>
          <p:cNvCxnSpPr>
            <a:cxnSpLocks/>
          </p:cNvCxnSpPr>
          <p:nvPr/>
        </p:nvCxnSpPr>
        <p:spPr>
          <a:xfrm>
            <a:off x="974636" y="7262687"/>
            <a:ext cx="904504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5068F31A-4340-EF63-22DD-58249DB66F1C}"/>
              </a:ext>
            </a:extLst>
          </p:cNvPr>
          <p:cNvCxnSpPr>
            <a:cxnSpLocks/>
          </p:cNvCxnSpPr>
          <p:nvPr/>
        </p:nvCxnSpPr>
        <p:spPr>
          <a:xfrm>
            <a:off x="974636" y="891957"/>
            <a:ext cx="0" cy="63707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857707DF-6F54-F11A-6668-1FA6D4983AEE}"/>
              </a:ext>
            </a:extLst>
          </p:cNvPr>
          <p:cNvCxnSpPr/>
          <p:nvPr/>
        </p:nvCxnSpPr>
        <p:spPr>
          <a:xfrm>
            <a:off x="7114478" y="891957"/>
            <a:ext cx="290520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yhdysviiva 63">
            <a:extLst>
              <a:ext uri="{FF2B5EF4-FFF2-40B4-BE49-F238E27FC236}">
                <a16:creationId xmlns:a16="http://schemas.microsoft.com/office/drawing/2014/main" id="{27385715-FEAD-304F-C238-AFF310C58E2C}"/>
              </a:ext>
            </a:extLst>
          </p:cNvPr>
          <p:cNvCxnSpPr>
            <a:cxnSpLocks/>
          </p:cNvCxnSpPr>
          <p:nvPr/>
        </p:nvCxnSpPr>
        <p:spPr>
          <a:xfrm>
            <a:off x="10019682" y="891957"/>
            <a:ext cx="0" cy="63707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yhdysviiva 67">
            <a:extLst>
              <a:ext uri="{FF2B5EF4-FFF2-40B4-BE49-F238E27FC236}">
                <a16:creationId xmlns:a16="http://schemas.microsoft.com/office/drawing/2014/main" id="{5725B352-9222-5456-C957-3CA6ADEBF3A6}"/>
              </a:ext>
            </a:extLst>
          </p:cNvPr>
          <p:cNvCxnSpPr/>
          <p:nvPr/>
        </p:nvCxnSpPr>
        <p:spPr>
          <a:xfrm>
            <a:off x="974636" y="891957"/>
            <a:ext cx="25268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04554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BA33F1-FB95-4548-2E46-574731B8FA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orakulmio 5">
            <a:extLst>
              <a:ext uri="{FF2B5EF4-FFF2-40B4-BE49-F238E27FC236}">
                <a16:creationId xmlns:a16="http://schemas.microsoft.com/office/drawing/2014/main" id="{B5166469-81EC-6BAD-4E42-B95B756E11ED}"/>
              </a:ext>
            </a:extLst>
          </p:cNvPr>
          <p:cNvSpPr/>
          <p:nvPr/>
        </p:nvSpPr>
        <p:spPr>
          <a:xfrm>
            <a:off x="0" y="0"/>
            <a:ext cx="10693400" cy="7562850"/>
          </a:xfrm>
          <a:prstGeom prst="rect">
            <a:avLst/>
          </a:prstGeom>
          <a:solidFill>
            <a:srgbClr val="14422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graphicFrame>
        <p:nvGraphicFramePr>
          <p:cNvPr id="3" name="Taulukko 2">
            <a:extLst>
              <a:ext uri="{FF2B5EF4-FFF2-40B4-BE49-F238E27FC236}">
                <a16:creationId xmlns:a16="http://schemas.microsoft.com/office/drawing/2014/main" id="{4C6457EC-D07B-0D09-154E-DA2D48BB05D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97737109"/>
              </p:ext>
            </p:extLst>
          </p:nvPr>
        </p:nvGraphicFramePr>
        <p:xfrm>
          <a:off x="263768" y="533546"/>
          <a:ext cx="10032024" cy="6342038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508006">
                  <a:extLst>
                    <a:ext uri="{9D8B030D-6E8A-4147-A177-3AD203B41FA5}">
                      <a16:colId xmlns:a16="http://schemas.microsoft.com/office/drawing/2014/main" val="1067673558"/>
                    </a:ext>
                  </a:extLst>
                </a:gridCol>
                <a:gridCol w="2508006">
                  <a:extLst>
                    <a:ext uri="{9D8B030D-6E8A-4147-A177-3AD203B41FA5}">
                      <a16:colId xmlns:a16="http://schemas.microsoft.com/office/drawing/2014/main" val="939021672"/>
                    </a:ext>
                  </a:extLst>
                </a:gridCol>
                <a:gridCol w="2508006">
                  <a:extLst>
                    <a:ext uri="{9D8B030D-6E8A-4147-A177-3AD203B41FA5}">
                      <a16:colId xmlns:a16="http://schemas.microsoft.com/office/drawing/2014/main" val="2008224834"/>
                    </a:ext>
                  </a:extLst>
                </a:gridCol>
                <a:gridCol w="2508006">
                  <a:extLst>
                    <a:ext uri="{9D8B030D-6E8A-4147-A177-3AD203B41FA5}">
                      <a16:colId xmlns:a16="http://schemas.microsoft.com/office/drawing/2014/main" val="1395450771"/>
                    </a:ext>
                  </a:extLst>
                </a:gridCol>
              </a:tblGrid>
              <a:tr h="662601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>
                          <a:solidFill>
                            <a:srgbClr val="00D3A1"/>
                          </a:solidFill>
                          <a:latin typeface="Americane-Black" panose="020B0A00040000000000" pitchFamily="34" charset="0"/>
                          <a:ea typeface="+mn-ea"/>
                          <a:cs typeface="+mn-cs"/>
                        </a:rPr>
                        <a:t>START </a:t>
                      </a:r>
                      <a:endParaRPr lang="fi-FI" sz="1800" kern="1200">
                        <a:solidFill>
                          <a:prstClr val="white"/>
                        </a:solidFill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>
                          <a:solidFill>
                            <a:srgbClr val="00D3A1"/>
                          </a:solidFill>
                          <a:latin typeface="Americane-Black" panose="020B0A00040000000000" pitchFamily="34" charset="0"/>
                          <a:ea typeface="+mn-ea"/>
                          <a:cs typeface="+mn-cs"/>
                        </a:rPr>
                        <a:t>SPEED UP</a:t>
                      </a:r>
                      <a:endParaRPr lang="fi-FI" sz="1800" kern="1200">
                        <a:solidFill>
                          <a:prstClr val="white"/>
                        </a:solidFill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>
                          <a:solidFill>
                            <a:srgbClr val="00D3A1"/>
                          </a:solidFill>
                          <a:latin typeface="Americane-Black" panose="020B0A00040000000000" pitchFamily="34" charset="0"/>
                          <a:ea typeface="+mn-ea"/>
                          <a:cs typeface="+mn-cs"/>
                        </a:rPr>
                        <a:t>SLOW DOWN</a:t>
                      </a:r>
                      <a:endParaRPr lang="fi-FI" sz="1800" kern="1200">
                        <a:solidFill>
                          <a:prstClr val="white"/>
                        </a:solidFill>
                        <a:latin typeface="Aptos" panose="02110004020202020204"/>
                        <a:ea typeface="+mn-ea"/>
                        <a:cs typeface="+mn-cs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i-FI" sz="1800" kern="1200">
                          <a:solidFill>
                            <a:srgbClr val="00D3A1"/>
                          </a:solidFill>
                          <a:latin typeface="Americane-Black" panose="020B0A00040000000000" pitchFamily="34" charset="0"/>
                          <a:ea typeface="+mn-ea"/>
                          <a:cs typeface="+mn-cs"/>
                        </a:rPr>
                        <a:t>STOP</a:t>
                      </a:r>
                      <a:endParaRPr lang="fi-FI" sz="1800" kern="1200">
                        <a:solidFill>
                          <a:prstClr val="white"/>
                        </a:solidFill>
                        <a:latin typeface="Aptos" panose="02110004020202020204"/>
                        <a:ea typeface="+mn-ea"/>
                        <a:cs typeface="+mn-cs"/>
                      </a:endParaRPr>
                    </a:p>
                    <a:p>
                      <a:endParaRPr lang="fi-FI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7222063"/>
                  </a:ext>
                </a:extLst>
              </a:tr>
              <a:tr h="1609174"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Yhteistyö kenttäyhtiöiden kanssa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Viemme loppuun selvitystyön kenttäyhtiöiden palveluiden tuottamisesta. Selvityksen perusteella teemme päätökset tarvittavista toimenpiteistä.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Seuravalmennuksen laatu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Kilpapelaajan kehityksessä olennaista on arjen toiminnan laatu. Tavoitteenamme on tukea seuravalmennuksen laadun kehittymistä.</a:t>
                      </a:r>
                    </a:p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Kansainvälisten pääkiertueiden ammattilaiskilpailut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Golfliitto ei toimi promoottorin roolissa kansainvälisten pääkiertueiden ammattilaiskilpailuissa, mutta mahdollistaa suomalaisille urheilijoille kansainvälisen kilpailukokemuksen.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Printtilehti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Valmistaudumme printtilehden alasajoon ja tulevaisuudessa Golflehti toteutetaan digitaalisessa muodossa.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51997638"/>
                  </a:ext>
                </a:extLst>
              </a:tr>
              <a:tr h="1419859"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Ympärivuotisuus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Tutkimme millainen Golfliiton luontainen rooli olisi simulaattoripelaamisessa- ja kilpailemisessa sekä simulaattoritoimijoiden kanssa.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Tukitiimitoiminnan kehittäminen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Selvitämme mahdollisuuden kehittää tukitiimitoimintaa esim. alueellisesti. Olisiko yhtiöiden palvelu tuotettavissa tukitiimin kautta?</a:t>
                      </a:r>
                    </a:p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0699571"/>
                  </a:ext>
                </a:extLst>
              </a:tr>
              <a:tr h="1609174"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Valmennus- ja harjoitusolosuhteet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Selvitämme Team Finlandin valmennus- ja harjoitusolosuhteet ympärivuotisesti kotimaassa sekä ulkomailla. Tavoitteena selkeä toimintamalli ja mahdollinen valmennus- ja harjoituskeskus.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Some- ja vaikuttajaviestintä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Hyödynnämme tehokkaammin olennaiset somekanavat ja vaikuttajat. Toimimme aktiivisemmin päättäjien suuntaan.</a:t>
                      </a:r>
                    </a:p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78821106"/>
                  </a:ext>
                </a:extLst>
              </a:tr>
              <a:tr h="1041230"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200" b="1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Potentiaalit markkinoinnin kohderyhmänä</a:t>
                      </a:r>
                    </a:p>
                    <a:p>
                      <a:pPr algn="ctr"/>
                      <a:r>
                        <a:rPr lang="fi-FI" sz="1200">
                          <a:solidFill>
                            <a:schemeClr val="bg1"/>
                          </a:solidFill>
                          <a:latin typeface="Gill Sans MT" panose="020B0502020104020203" pitchFamily="34" charset="0"/>
                        </a:rPr>
                        <a:t>Kohdistamme markkinoinnin resursseja entistä enemmän potentiaalisille golfin aloittajille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fi-FI" sz="1200">
                        <a:solidFill>
                          <a:schemeClr val="bg1"/>
                        </a:solidFill>
                        <a:latin typeface="Gill Sans MT" panose="020B0502020104020203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5979076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085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EE65B8E-E3B2-0929-D54D-9EFCEABDCB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FF2B5EF4-FFF2-40B4-BE49-F238E27FC236}">
                <a16:creationId xmlns:a16="http://schemas.microsoft.com/office/drawing/2014/main" id="{6245DE54-52F6-CBA3-7727-9519A42A3926}"/>
              </a:ext>
            </a:extLst>
          </p:cNvPr>
          <p:cNvGrpSpPr/>
          <p:nvPr/>
        </p:nvGrpSpPr>
        <p:grpSpPr>
          <a:xfrm>
            <a:off x="538412" y="2157442"/>
            <a:ext cx="9615170" cy="1247775"/>
            <a:chOff x="538412" y="2157442"/>
            <a:chExt cx="9615170" cy="124777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B7872024-8B93-1835-BDEE-CF3F3A752605}"/>
                </a:ext>
              </a:extLst>
            </p:cNvPr>
            <p:cNvSpPr/>
            <p:nvPr/>
          </p:nvSpPr>
          <p:spPr>
            <a:xfrm>
              <a:off x="540000" y="2159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BD513642-CF1F-82FC-BA06-CCE806EC317A}"/>
                </a:ext>
              </a:extLst>
            </p:cNvPr>
            <p:cNvSpPr/>
            <p:nvPr/>
          </p:nvSpPr>
          <p:spPr>
            <a:xfrm>
              <a:off x="540000" y="34036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618B927D-4DB7-5055-DD37-8038C83C7D65}"/>
              </a:ext>
            </a:extLst>
          </p:cNvPr>
          <p:cNvSpPr txBox="1"/>
          <p:nvPr/>
        </p:nvSpPr>
        <p:spPr>
          <a:xfrm>
            <a:off x="528720" y="2731765"/>
            <a:ext cx="1445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PAINOPISTEET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414047C0-20D9-E9BF-4F38-92B51E0302C7}"/>
              </a:ext>
            </a:extLst>
          </p:cNvPr>
          <p:cNvSpPr txBox="1"/>
          <p:nvPr/>
        </p:nvSpPr>
        <p:spPr>
          <a:xfrm>
            <a:off x="2366999" y="3561266"/>
            <a:ext cx="214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jäsenmäärän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pito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 </a:t>
            </a:r>
            <a:r>
              <a:rPr sz="1000" spc="60">
                <a:solidFill>
                  <a:srgbClr val="FFFFFF"/>
                </a:solidFill>
                <a:latin typeface="Gill Sans MT"/>
                <a:cs typeface="Gill Sans MT"/>
              </a:rPr>
              <a:t>tyytyväisyys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liiton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toimintaan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A1C60CFC-47FA-4A1F-5FD0-A32850F13CF3}"/>
              </a:ext>
            </a:extLst>
          </p:cNvPr>
          <p:cNvSpPr txBox="1"/>
          <p:nvPr/>
        </p:nvSpPr>
        <p:spPr>
          <a:xfrm>
            <a:off x="4859799" y="2731765"/>
            <a:ext cx="17437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Parannetaan </a:t>
            </a:r>
            <a:r>
              <a:rPr sz="1600" b="1">
                <a:solidFill>
                  <a:srgbClr val="FFFFFF"/>
                </a:solidFill>
                <a:latin typeface="Americane Black"/>
                <a:cs typeface="Americane Black"/>
              </a:rPr>
              <a:t>golfin</a:t>
            </a:r>
            <a:r>
              <a:rPr sz="1600" b="1" spc="-4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mielikuvaa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A69707E8-1D56-1DBC-864F-01561E4AC81F}"/>
              </a:ext>
            </a:extLst>
          </p:cNvPr>
          <p:cNvSpPr txBox="1"/>
          <p:nvPr/>
        </p:nvSpPr>
        <p:spPr>
          <a:xfrm>
            <a:off x="2227342" y="2731765"/>
            <a:ext cx="25859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Turvataan golfyhteisöjen</a:t>
            </a:r>
            <a:r>
              <a:rPr lang="fi-FI" sz="1600" b="1" spc="5" noProof="1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elinvoima</a:t>
            </a:r>
            <a:endParaRPr lang="fi-FI" sz="1600" noProof="1">
              <a:latin typeface="Americane Black"/>
              <a:cs typeface="Americane Black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2EC337FA-1C12-5FF7-2B81-9B0A734BC54D}"/>
              </a:ext>
            </a:extLst>
          </p:cNvPr>
          <p:cNvSpPr txBox="1"/>
          <p:nvPr/>
        </p:nvSpPr>
        <p:spPr>
          <a:xfrm>
            <a:off x="7513388" y="2731765"/>
            <a:ext cx="12649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Uudistutaan rohkeasti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5941D1CA-8DB6-4538-9534-8F973D0AFA92}"/>
              </a:ext>
            </a:extLst>
          </p:cNvPr>
          <p:cNvSpPr txBox="1"/>
          <p:nvPr/>
        </p:nvSpPr>
        <p:spPr>
          <a:xfrm>
            <a:off x="528795" y="3546393"/>
            <a:ext cx="1226820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6AD24CEF-1A72-4058-4D4B-1557F7C1211F}"/>
              </a:ext>
            </a:extLst>
          </p:cNvPr>
          <p:cNvSpPr txBox="1"/>
          <p:nvPr/>
        </p:nvSpPr>
        <p:spPr>
          <a:xfrm>
            <a:off x="4999499" y="3561266"/>
            <a:ext cx="2220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naisia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junioreita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Mediaosumien</a:t>
            </a:r>
            <a:r>
              <a:rPr sz="1000" spc="7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ansaitun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Lisää</a:t>
            </a:r>
            <a:r>
              <a:rPr sz="1000" spc="1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yhteistyökumppaneita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11691F5A-A039-6A43-B665-48BC0B9B544C}"/>
              </a:ext>
            </a:extLst>
          </p:cNvPr>
          <p:cNvSpPr txBox="1"/>
          <p:nvPr/>
        </p:nvSpPr>
        <p:spPr>
          <a:xfrm>
            <a:off x="7653037" y="3561266"/>
            <a:ext cx="2512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Ympärivuotisuuden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tukeminen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Tiiviimpää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kenttäyhtiöiden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kanssa </a:t>
            </a: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digilehden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tilaajia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eBirdie-sovelluksen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käytön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120D9711-79D2-42D8-41B4-31A4A5BD05EA}"/>
              </a:ext>
            </a:extLst>
          </p:cNvPr>
          <p:cNvSpPr txBox="1"/>
          <p:nvPr/>
        </p:nvSpPr>
        <p:spPr>
          <a:xfrm>
            <a:off x="2367043" y="4513766"/>
            <a:ext cx="2117725" cy="139781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Autetaan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4953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6261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lang="fi-FI" sz="1000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000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kohdistetaan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>
              <a:lnSpc>
                <a:spcPct val="100000"/>
              </a:lnSpc>
            </a:pP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lang="fi-FI" sz="1000" spc="5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aloittamisen helpottamisessa</a:t>
            </a:r>
            <a:endParaRPr lang="fi-FI" sz="1000" noProof="1">
              <a:latin typeface="Gill Sans MT"/>
              <a:cs typeface="Gill Sans MT"/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9B650C31-E274-0EE3-8495-71A1F7F59F6C}"/>
              </a:ext>
            </a:extLst>
          </p:cNvPr>
          <p:cNvSpPr txBox="1"/>
          <p:nvPr/>
        </p:nvSpPr>
        <p:spPr>
          <a:xfrm>
            <a:off x="528720" y="4498985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C4BE011E-4189-F403-D81E-E09EBA520B3B}"/>
              </a:ext>
            </a:extLst>
          </p:cNvPr>
          <p:cNvGrpSpPr/>
          <p:nvPr/>
        </p:nvGrpSpPr>
        <p:grpSpPr>
          <a:xfrm>
            <a:off x="540000" y="1738342"/>
            <a:ext cx="9611995" cy="4486275"/>
            <a:chOff x="540000" y="1738342"/>
            <a:chExt cx="9611995" cy="4486275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D236BD3B-124E-5DA2-4154-2E1AA76678D0}"/>
                </a:ext>
              </a:extLst>
            </p:cNvPr>
            <p:cNvSpPr/>
            <p:nvPr/>
          </p:nvSpPr>
          <p:spPr>
            <a:xfrm>
              <a:off x="540000" y="43561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94CAF87A-B9FD-9601-E41A-E446DE372035}"/>
                </a:ext>
              </a:extLst>
            </p:cNvPr>
            <p:cNvSpPr/>
            <p:nvPr/>
          </p:nvSpPr>
          <p:spPr>
            <a:xfrm>
              <a:off x="540000" y="6223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EB97DDF4-E0E8-5A4A-DCB9-1B2A292E9978}"/>
                </a:ext>
              </a:extLst>
            </p:cNvPr>
            <p:cNvSpPr/>
            <p:nvPr/>
          </p:nvSpPr>
          <p:spPr>
            <a:xfrm>
              <a:off x="540000" y="17399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>
              <a:extLst>
                <a:ext uri="{FF2B5EF4-FFF2-40B4-BE49-F238E27FC236}">
                  <a16:creationId xmlns:a16="http://schemas.microsoft.com/office/drawing/2014/main" id="{7B1249AD-6532-3CFC-7913-6A5540FCA92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3598672"/>
              <a:ext cx="96481" cy="102977"/>
            </a:xfrm>
            <a:prstGeom prst="rect">
              <a:avLst/>
            </a:prstGeom>
          </p:spPr>
        </p:pic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122AA4C1-364E-1E19-FE0F-CAB05FE9B430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3753072"/>
              <a:ext cx="96481" cy="102977"/>
            </a:xfrm>
            <a:prstGeom prst="rect">
              <a:avLst/>
            </a:prstGeom>
          </p:spPr>
        </p:pic>
        <p:pic>
          <p:nvPicPr>
            <p:cNvPr id="28" name="object 28">
              <a:extLst>
                <a:ext uri="{FF2B5EF4-FFF2-40B4-BE49-F238E27FC236}">
                  <a16:creationId xmlns:a16="http://schemas.microsoft.com/office/drawing/2014/main" id="{404524D3-AD88-2D4B-B404-1EB67C07006C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3907471"/>
              <a:ext cx="96481" cy="102977"/>
            </a:xfrm>
            <a:prstGeom prst="rect">
              <a:avLst/>
            </a:prstGeom>
          </p:spPr>
        </p:pic>
        <p:pic>
          <p:nvPicPr>
            <p:cNvPr id="29" name="object 29">
              <a:extLst>
                <a:ext uri="{FF2B5EF4-FFF2-40B4-BE49-F238E27FC236}">
                  <a16:creationId xmlns:a16="http://schemas.microsoft.com/office/drawing/2014/main" id="{7D2EAFF0-C51B-8027-38EA-E768D18F646E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3598672"/>
              <a:ext cx="96481" cy="102977"/>
            </a:xfrm>
            <a:prstGeom prst="rect">
              <a:avLst/>
            </a:prstGeom>
          </p:spPr>
        </p:pic>
        <p:pic>
          <p:nvPicPr>
            <p:cNvPr id="30" name="object 30">
              <a:extLst>
                <a:ext uri="{FF2B5EF4-FFF2-40B4-BE49-F238E27FC236}">
                  <a16:creationId xmlns:a16="http://schemas.microsoft.com/office/drawing/2014/main" id="{884D1577-9A20-06A7-5537-1FCCE0060FE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3753072"/>
              <a:ext cx="96481" cy="102977"/>
            </a:xfrm>
            <a:prstGeom prst="rect">
              <a:avLst/>
            </a:prstGeom>
          </p:spPr>
        </p:pic>
        <p:pic>
          <p:nvPicPr>
            <p:cNvPr id="31" name="object 31">
              <a:extLst>
                <a:ext uri="{FF2B5EF4-FFF2-40B4-BE49-F238E27FC236}">
                  <a16:creationId xmlns:a16="http://schemas.microsoft.com/office/drawing/2014/main" id="{95E588E7-8438-FC06-9966-CCD36E4DB81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3598672"/>
              <a:ext cx="96469" cy="102977"/>
            </a:xfrm>
            <a:prstGeom prst="rect">
              <a:avLst/>
            </a:prstGeom>
          </p:spPr>
        </p:pic>
        <p:pic>
          <p:nvPicPr>
            <p:cNvPr id="32" name="object 32">
              <a:extLst>
                <a:ext uri="{FF2B5EF4-FFF2-40B4-BE49-F238E27FC236}">
                  <a16:creationId xmlns:a16="http://schemas.microsoft.com/office/drawing/2014/main" id="{B64B48DA-E485-A83B-F954-7EF6DD73FC68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4694" y="3907471"/>
              <a:ext cx="96481" cy="102977"/>
            </a:xfrm>
            <a:prstGeom prst="rect">
              <a:avLst/>
            </a:prstGeom>
          </p:spPr>
        </p:pic>
        <p:pic>
          <p:nvPicPr>
            <p:cNvPr id="33" name="object 33">
              <a:extLst>
                <a:ext uri="{FF2B5EF4-FFF2-40B4-BE49-F238E27FC236}">
                  <a16:creationId xmlns:a16="http://schemas.microsoft.com/office/drawing/2014/main" id="{90800C68-1DCA-A449-2BB3-3248D2158385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1705" y="3753072"/>
              <a:ext cx="96469" cy="102977"/>
            </a:xfrm>
            <a:prstGeom prst="rect">
              <a:avLst/>
            </a:prstGeom>
          </p:spPr>
        </p:pic>
        <p:pic>
          <p:nvPicPr>
            <p:cNvPr id="34" name="object 34">
              <a:extLst>
                <a:ext uri="{FF2B5EF4-FFF2-40B4-BE49-F238E27FC236}">
                  <a16:creationId xmlns:a16="http://schemas.microsoft.com/office/drawing/2014/main" id="{C1E29B18-3DFC-4D3E-7D12-6A8BB8ABFA7B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1705" y="3907471"/>
              <a:ext cx="96469" cy="102977"/>
            </a:xfrm>
            <a:prstGeom prst="rect">
              <a:avLst/>
            </a:prstGeom>
          </p:spPr>
        </p:pic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EC433B78-389F-2BFF-13F2-61EB4FCEA1BC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4058164"/>
              <a:ext cx="96469" cy="102977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342D96EF-FA50-89FD-CC07-68120544462F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551172"/>
              <a:ext cx="96481" cy="102977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09765CE2-4A24-4DE9-6E7F-34E0A503949B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5464693"/>
              <a:ext cx="96481" cy="102977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848E1FDB-CC85-6E5E-0D85-5D00047B60AD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999671"/>
              <a:ext cx="96481" cy="102977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5FC239B2-4108-D3DE-649C-E7F2E5C560C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551172"/>
              <a:ext cx="96481" cy="102977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49CA6257-1543-1A7F-6E14-C5756C72D2C5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4705571"/>
              <a:ext cx="96481" cy="102977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C7EC92AB-3555-7330-AF9B-3FFBA3DDE5E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859971"/>
              <a:ext cx="96481" cy="102977"/>
            </a:xfrm>
            <a:prstGeom prst="rect">
              <a:avLst/>
            </a:prstGeom>
          </p:spPr>
        </p:pic>
        <p:pic>
          <p:nvPicPr>
            <p:cNvPr id="42" name="object 42">
              <a:extLst>
                <a:ext uri="{FF2B5EF4-FFF2-40B4-BE49-F238E27FC236}">
                  <a16:creationId xmlns:a16="http://schemas.microsoft.com/office/drawing/2014/main" id="{DF194A51-5C53-D7DF-3766-AA20805194DC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551172"/>
              <a:ext cx="96469" cy="102977"/>
            </a:xfrm>
            <a:prstGeom prst="rect">
              <a:avLst/>
            </a:prstGeom>
          </p:spPr>
        </p:pic>
        <p:pic>
          <p:nvPicPr>
            <p:cNvPr id="43" name="object 43">
              <a:extLst>
                <a:ext uri="{FF2B5EF4-FFF2-40B4-BE49-F238E27FC236}">
                  <a16:creationId xmlns:a16="http://schemas.microsoft.com/office/drawing/2014/main" id="{4080EC02-8799-3F7C-8C53-434B427DBA2D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5302471"/>
              <a:ext cx="96469" cy="102977"/>
            </a:xfrm>
            <a:prstGeom prst="rect">
              <a:avLst/>
            </a:prstGeom>
          </p:spPr>
        </p:pic>
        <p:pic>
          <p:nvPicPr>
            <p:cNvPr id="44" name="object 44">
              <a:extLst>
                <a:ext uri="{FF2B5EF4-FFF2-40B4-BE49-F238E27FC236}">
                  <a16:creationId xmlns:a16="http://schemas.microsoft.com/office/drawing/2014/main" id="{3F51F93D-D2DD-B8FE-C3AD-2005C5BC9B32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859971"/>
              <a:ext cx="96469" cy="102977"/>
            </a:xfrm>
            <a:prstGeom prst="rect">
              <a:avLst/>
            </a:prstGeom>
          </p:spPr>
        </p:pic>
        <p:pic>
          <p:nvPicPr>
            <p:cNvPr id="45" name="object 45">
              <a:extLst>
                <a:ext uri="{FF2B5EF4-FFF2-40B4-BE49-F238E27FC236}">
                  <a16:creationId xmlns:a16="http://schemas.microsoft.com/office/drawing/2014/main" id="{F0CF0F52-DB8D-8E55-46E0-52417294C88B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5010664"/>
              <a:ext cx="96469" cy="102977"/>
            </a:xfrm>
            <a:prstGeom prst="rect">
              <a:avLst/>
            </a:prstGeom>
          </p:spPr>
        </p:pic>
        <p:pic>
          <p:nvPicPr>
            <p:cNvPr id="46" name="object 46">
              <a:extLst>
                <a:ext uri="{FF2B5EF4-FFF2-40B4-BE49-F238E27FC236}">
                  <a16:creationId xmlns:a16="http://schemas.microsoft.com/office/drawing/2014/main" id="{93728FF3-E722-93A7-1783-567987DDA150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5152071"/>
              <a:ext cx="96481" cy="102977"/>
            </a:xfrm>
            <a:prstGeom prst="rect">
              <a:avLst/>
            </a:prstGeom>
          </p:spPr>
        </p:pic>
        <p:pic>
          <p:nvPicPr>
            <p:cNvPr id="47" name="object 47">
              <a:extLst>
                <a:ext uri="{FF2B5EF4-FFF2-40B4-BE49-F238E27FC236}">
                  <a16:creationId xmlns:a16="http://schemas.microsoft.com/office/drawing/2014/main" id="{75B058AC-8A1B-23C3-F21E-1AF9683B1088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5772371"/>
              <a:ext cx="96481" cy="102977"/>
            </a:xfrm>
            <a:prstGeom prst="rect">
              <a:avLst/>
            </a:prstGeom>
          </p:spPr>
        </p:pic>
      </p:grpSp>
      <p:sp>
        <p:nvSpPr>
          <p:cNvPr id="48" name="object 48">
            <a:extLst>
              <a:ext uri="{FF2B5EF4-FFF2-40B4-BE49-F238E27FC236}">
                <a16:creationId xmlns:a16="http://schemas.microsoft.com/office/drawing/2014/main" id="{067AA6AD-08E3-5611-DD13-CF821A5ED090}"/>
              </a:ext>
            </a:extLst>
          </p:cNvPr>
          <p:cNvSpPr txBox="1"/>
          <p:nvPr/>
        </p:nvSpPr>
        <p:spPr>
          <a:xfrm>
            <a:off x="4999499" y="4513767"/>
            <a:ext cx="221424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ympäristö-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ilmastotyötä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suomalaisten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liikkumista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Vahvistetaan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golfin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yhteisöllistä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ja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hyvinvointia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edistävää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mielikuvaa</a:t>
            </a:r>
            <a:r>
              <a:rPr sz="1000" spc="5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kilpapelaajien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kasvua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maailman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huipulle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68E9F83E-3293-1DFE-AF79-D9E5E6C45ADA}"/>
              </a:ext>
            </a:extLst>
          </p:cNvPr>
          <p:cNvSpPr txBox="1"/>
          <p:nvPr/>
        </p:nvSpPr>
        <p:spPr>
          <a:xfrm>
            <a:off x="7653037" y="4513767"/>
            <a:ext cx="2366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Huomioidaan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ympärivuotisuus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olennaisena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osana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golfia</a:t>
            </a:r>
            <a:endParaRPr sz="1000">
              <a:latin typeface="Gill Sans MT"/>
              <a:cs typeface="Gill Sans MT"/>
            </a:endParaRPr>
          </a:p>
          <a:p>
            <a:pPr marL="12700" marR="126364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Tehostetaan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5">
                <a:solidFill>
                  <a:srgbClr val="FFFFFF"/>
                </a:solidFill>
                <a:latin typeface="Gill Sans MT"/>
                <a:cs typeface="Gill Sans MT"/>
              </a:rPr>
              <a:t>sisällä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Hyödynnetään</a:t>
            </a:r>
            <a:r>
              <a:rPr sz="1000" spc="1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teknologiasta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saatavaa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sz="1000">
              <a:latin typeface="Gill Sans MT"/>
              <a:cs typeface="Gill Sans MT"/>
            </a:endParaRPr>
          </a:p>
          <a:p>
            <a:pPr marL="12700" marR="487045">
              <a:lnSpc>
                <a:spcPct val="100000"/>
              </a:lnSpc>
            </a:pP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Mahdollistetaan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digiekosysteemin innovaatiot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4EE1B8D2-73C1-A8FD-5F72-E13BAB511173}"/>
              </a:ext>
            </a:extLst>
          </p:cNvPr>
          <p:cNvSpPr txBox="1"/>
          <p:nvPr/>
        </p:nvSpPr>
        <p:spPr>
          <a:xfrm>
            <a:off x="527300" y="6452865"/>
            <a:ext cx="2711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>
                <a:solidFill>
                  <a:srgbClr val="00D29F"/>
                </a:solidFill>
                <a:latin typeface="Americane Black"/>
                <a:cs typeface="Americane Black"/>
              </a:rPr>
              <a:t>5S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4D377F23-8FDE-114E-BD8A-8142A0FD4DF5}"/>
              </a:ext>
            </a:extLst>
          </p:cNvPr>
          <p:cNvSpPr txBox="1"/>
          <p:nvPr/>
        </p:nvSpPr>
        <p:spPr>
          <a:xfrm>
            <a:off x="3355738" y="6474891"/>
            <a:ext cx="39763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Start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Speed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up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Same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Slow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down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 spc="-20">
                <a:solidFill>
                  <a:srgbClr val="00D29F"/>
                </a:solidFill>
                <a:latin typeface="Americane Black"/>
                <a:cs typeface="Americane Black"/>
              </a:rPr>
              <a:t>Stop</a:t>
            </a:r>
            <a:endParaRPr sz="1400">
              <a:latin typeface="Americane Black"/>
              <a:cs typeface="Americane Black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4927613B-1C8C-E99D-3CCB-FE3DC5898207}"/>
              </a:ext>
            </a:extLst>
          </p:cNvPr>
          <p:cNvSpPr txBox="1"/>
          <p:nvPr/>
        </p:nvSpPr>
        <p:spPr>
          <a:xfrm>
            <a:off x="252006" y="6990613"/>
            <a:ext cx="10188575" cy="37401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8585" rIns="0" bIns="0" rtlCol="0">
            <a:spAutoFit/>
          </a:bodyPr>
          <a:lstStyle/>
          <a:p>
            <a:pPr marL="44450" algn="ctr">
              <a:lnSpc>
                <a:spcPct val="100000"/>
              </a:lnSpc>
              <a:spcBef>
                <a:spcPts val="855"/>
              </a:spcBef>
            </a:pP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Hyvä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hallinto,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vakaa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talous,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turvallinen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toimintaympäristö,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kestävä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kehitys,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reilu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peli,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yhdenvertaisuus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ja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tasa-</a:t>
            </a:r>
            <a:r>
              <a:rPr sz="1000" b="1" spc="-20">
                <a:solidFill>
                  <a:srgbClr val="00D29F"/>
                </a:solidFill>
                <a:latin typeface="Americane Bold"/>
                <a:cs typeface="Americane Bold"/>
              </a:rPr>
              <a:t>arvo</a:t>
            </a:r>
            <a:endParaRPr sz="1000">
              <a:latin typeface="Americane Bold"/>
              <a:cs typeface="Americane Bold"/>
            </a:endParaRPr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8EB6EDB1-CD0E-B191-B5EB-E03C14422E57}"/>
              </a:ext>
            </a:extLst>
          </p:cNvPr>
          <p:cNvSpPr txBox="1"/>
          <p:nvPr/>
        </p:nvSpPr>
        <p:spPr>
          <a:xfrm>
            <a:off x="9065441" y="309241"/>
            <a:ext cx="1387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>
                <a:solidFill>
                  <a:srgbClr val="00D29F"/>
                </a:solidFill>
                <a:latin typeface="Americane Bold"/>
                <a:cs typeface="Americane Bold"/>
              </a:rPr>
              <a:t>#muntapapelata</a:t>
            </a:r>
            <a:endParaRPr sz="1400">
              <a:latin typeface="Americane Bold"/>
              <a:cs typeface="Americane Bold"/>
            </a:endParaRP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8E9675A5-52EC-78C2-6115-1D03E60AC0E2}"/>
              </a:ext>
            </a:extLst>
          </p:cNvPr>
          <p:cNvSpPr/>
          <p:nvPr/>
        </p:nvSpPr>
        <p:spPr>
          <a:xfrm>
            <a:off x="2070100" y="4859971"/>
            <a:ext cx="284245" cy="39507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>
            <a:extLst>
              <a:ext uri="{FF2B5EF4-FFF2-40B4-BE49-F238E27FC236}">
                <a16:creationId xmlns:a16="http://schemas.microsoft.com/office/drawing/2014/main" id="{72639FC9-9CFC-5D32-28A2-E33D1A72AD2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97" y="4802520"/>
            <a:ext cx="160183" cy="240274"/>
          </a:xfrm>
          <a:prstGeom prst="rect">
            <a:avLst/>
          </a:prstGeom>
        </p:spPr>
      </p:pic>
      <p:sp>
        <p:nvSpPr>
          <p:cNvPr id="60" name="Suorakulmio 59">
            <a:extLst>
              <a:ext uri="{FF2B5EF4-FFF2-40B4-BE49-F238E27FC236}">
                <a16:creationId xmlns:a16="http://schemas.microsoft.com/office/drawing/2014/main" id="{FA8DA532-E381-D3F0-7664-E92E8ACEEF48}"/>
              </a:ext>
            </a:extLst>
          </p:cNvPr>
          <p:cNvSpPr/>
          <p:nvPr/>
        </p:nvSpPr>
        <p:spPr>
          <a:xfrm>
            <a:off x="2165158" y="5270320"/>
            <a:ext cx="201841" cy="78963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DE387178-BF77-63DC-A241-2D9C1247BC73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723" y="5574588"/>
            <a:ext cx="160183" cy="240274"/>
          </a:xfrm>
          <a:prstGeom prst="rect">
            <a:avLst/>
          </a:prstGeom>
        </p:spPr>
      </p:pic>
      <p:pic>
        <p:nvPicPr>
          <p:cNvPr id="62" name="Kuva 61">
            <a:extLst>
              <a:ext uri="{FF2B5EF4-FFF2-40B4-BE49-F238E27FC236}">
                <a16:creationId xmlns:a16="http://schemas.microsoft.com/office/drawing/2014/main" id="{88643BE0-8C17-7B83-F548-DCB74CC7328B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2" y="5249827"/>
            <a:ext cx="160183" cy="240274"/>
          </a:xfrm>
          <a:prstGeom prst="rect">
            <a:avLst/>
          </a:prstGeom>
        </p:spPr>
      </p:pic>
      <p:sp>
        <p:nvSpPr>
          <p:cNvPr id="54" name="Suorakulmio 53">
            <a:extLst>
              <a:ext uri="{FF2B5EF4-FFF2-40B4-BE49-F238E27FC236}">
                <a16:creationId xmlns:a16="http://schemas.microsoft.com/office/drawing/2014/main" id="{11FAA16F-1FD0-EE83-F320-036122388F46}"/>
              </a:ext>
            </a:extLst>
          </p:cNvPr>
          <p:cNvSpPr/>
          <p:nvPr/>
        </p:nvSpPr>
        <p:spPr>
          <a:xfrm>
            <a:off x="0" y="891957"/>
            <a:ext cx="10693400" cy="6608618"/>
          </a:xfrm>
          <a:prstGeom prst="rect">
            <a:avLst/>
          </a:prstGeom>
          <a:solidFill>
            <a:srgbClr val="134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92DF5FDA-E65E-60B0-EFFC-E4DA8D64FEB5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64962" y="686458"/>
            <a:ext cx="3363477" cy="3911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fi-FI" spc="-10"/>
              <a:t>Liiton perustehtävät</a:t>
            </a:r>
            <a:endParaRPr spc="-10"/>
          </a:p>
        </p:txBody>
      </p:sp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946DDB0B-CA66-2455-F5CF-53BBD155C7FD}"/>
              </a:ext>
            </a:extLst>
          </p:cNvPr>
          <p:cNvCxnSpPr>
            <a:cxnSpLocks/>
          </p:cNvCxnSpPr>
          <p:nvPr/>
        </p:nvCxnSpPr>
        <p:spPr>
          <a:xfrm>
            <a:off x="974636" y="7262687"/>
            <a:ext cx="904504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7DB1BADF-8E9E-8409-9632-FB43D4191566}"/>
              </a:ext>
            </a:extLst>
          </p:cNvPr>
          <p:cNvCxnSpPr>
            <a:cxnSpLocks/>
          </p:cNvCxnSpPr>
          <p:nvPr/>
        </p:nvCxnSpPr>
        <p:spPr>
          <a:xfrm>
            <a:off x="974636" y="891957"/>
            <a:ext cx="0" cy="63707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D58CCC9D-64BC-A2A9-ECF3-FF841370F6F6}"/>
              </a:ext>
            </a:extLst>
          </p:cNvPr>
          <p:cNvCxnSpPr/>
          <p:nvPr/>
        </p:nvCxnSpPr>
        <p:spPr>
          <a:xfrm>
            <a:off x="7114478" y="891957"/>
            <a:ext cx="290520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yhdysviiva 63">
            <a:extLst>
              <a:ext uri="{FF2B5EF4-FFF2-40B4-BE49-F238E27FC236}">
                <a16:creationId xmlns:a16="http://schemas.microsoft.com/office/drawing/2014/main" id="{FDB0A291-1B13-3256-1539-706DE9DF8C22}"/>
              </a:ext>
            </a:extLst>
          </p:cNvPr>
          <p:cNvCxnSpPr>
            <a:cxnSpLocks/>
          </p:cNvCxnSpPr>
          <p:nvPr/>
        </p:nvCxnSpPr>
        <p:spPr>
          <a:xfrm>
            <a:off x="10019682" y="891957"/>
            <a:ext cx="0" cy="63707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yhdysviiva 67">
            <a:extLst>
              <a:ext uri="{FF2B5EF4-FFF2-40B4-BE49-F238E27FC236}">
                <a16:creationId xmlns:a16="http://schemas.microsoft.com/office/drawing/2014/main" id="{C6432CC8-3266-3EF5-89A9-1BD4E591E30F}"/>
              </a:ext>
            </a:extLst>
          </p:cNvPr>
          <p:cNvCxnSpPr/>
          <p:nvPr/>
        </p:nvCxnSpPr>
        <p:spPr>
          <a:xfrm>
            <a:off x="974636" y="891957"/>
            <a:ext cx="25268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>
            <a:extLst>
              <a:ext uri="{FF2B5EF4-FFF2-40B4-BE49-F238E27FC236}">
                <a16:creationId xmlns:a16="http://schemas.microsoft.com/office/drawing/2014/main" id="{0FC9DA97-C94D-4E04-2593-50C2EA071666}"/>
              </a:ext>
            </a:extLst>
          </p:cNvPr>
          <p:cNvSpPr txBox="1"/>
          <p:nvPr/>
        </p:nvSpPr>
        <p:spPr>
          <a:xfrm>
            <a:off x="1071866" y="1694390"/>
            <a:ext cx="4258581" cy="51937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1.Liitto on suomalaisten golfseurojen, niiden muodostamien maantieteellisten alueiden ja muiden liittoon kuuluvien golforganisaatioiden valtakunnallinen keskus- ja palvelujärjestö.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2.Tarkoituksena on toimia golfurheilun ja –liikunnan alalla yhdistysrekisteriin merkittyjen seurojen ja muiden yhdistysten aatteellisena ja toiminnallisena keskuselimenä.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3.Liitto toimii eri intressipiirit yhteen kokoavana golfin ja sen olosuhteiden kehittäjänä Suomessa.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4.Liitto vahvistaa golfin kautta liikuntakulttuurin yhteiskunnallista asemaa ja tukee jäsentensä ja niiden jäsenten monipuolista toimintaa golfin parissa.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5.Liitto edustaa golfseuroja tehtäväalueensa kansallisessa ja kansainvälisessä toiminnassa.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6.Suomen Golfliiton käyttää yksinoikeutta ja velvollisuutta hallinnoida tasoitusjärjestelmää ja soveltaa EGA:n määräyksiä Suomessa suomalaisten golfseurojen jäsenille.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7.Johtaa, koordinoi ja tukee liiton ja sen jäsenten sekä muiden golfin alalla toimivien yhteisöjen yhteistyötä.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8.Tekee golfin parissa neuvonta- ja valistustyötä ja tarjoaa koulutus- ja valmennustoimintaa.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9.Edistää golfseurojensa tehokasta ja tuloksellista toimintaa ja edistää myös uusien golfseurojen perustamista.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8FD8D19E-156F-74CA-1CE2-0D2A1575F667}"/>
              </a:ext>
            </a:extLst>
          </p:cNvPr>
          <p:cNvSpPr txBox="1"/>
          <p:nvPr/>
        </p:nvSpPr>
        <p:spPr>
          <a:xfrm>
            <a:off x="6004165" y="1694389"/>
            <a:ext cx="4009165" cy="498341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10.Laatii ja vahvistaa golfin kilpailu-, mestaruus- ja merkkisäännöt ja kurinpitomääräykset sekä vahvistaa golfkenttien slope- ja course rating -arvot.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11.Valvoo edellisessä kohdassa mainittujen sääntöjen ja määräysten samoin kuin kansainvälisten golfsääntöjen sekä amatööri-, kilpailukelpoisuus- ja edustussääntöjen noudattamista ja ratkaisee niitä koskevat rikkomukset ja riitaisuudet.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12.Valvoo jäsenseurojensa ja niiden jäsenten kilpailutoimintaa sekä itse toteuttaa kilpailuita ja golftapahtumia.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13.Järjestää tai antaa jäsenseurojensa puolestaan järjestää lajin kansalliset mestaruuskilpailut.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14.Huolehtii golfurheilun kansainvälisestä edustuksesta ja edistää kansallista ja kansainvälistä menestystä.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15.Edustaa Suomea kansainvälisissä amatöörigolfin järjestöissä.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16.Harjoittaa tarpeen mukaan golfiin liittyvää julkaisutoimintaa ja edistää golfia koskevaa tutkimustyötä.</a:t>
            </a:r>
          </a:p>
          <a:p>
            <a:pPr marL="184150" indent="-171450">
              <a:lnSpc>
                <a:spcPct val="100000"/>
              </a:lnSpc>
              <a:spcBef>
                <a:spcPts val="100"/>
              </a:spcBef>
              <a:buFont typeface="Arial" panose="020B0604020202020204" pitchFamily="34" charset="0"/>
              <a:buChar char="•"/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17.Huolehtii jäsenseurojensa ja niiden jäsenten tarvitsemien sisäisten palveluiden hankkimisesta, välittämisestä ja tuottamisesta.</a:t>
            </a:r>
          </a:p>
        </p:txBody>
      </p:sp>
    </p:spTree>
    <p:extLst>
      <p:ext uri="{BB962C8B-B14F-4D97-AF65-F5344CB8AC3E}">
        <p14:creationId xmlns:p14="http://schemas.microsoft.com/office/powerpoint/2010/main" val="29432567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C6DF6B-8CD6-E5C5-B4B5-54D8EFA167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object 4">
            <a:extLst>
              <a:ext uri="{FF2B5EF4-FFF2-40B4-BE49-F238E27FC236}">
                <a16:creationId xmlns:a16="http://schemas.microsoft.com/office/drawing/2014/main" id="{58FA7C30-67B0-1C4B-7FB2-2AFC24640B8D}"/>
              </a:ext>
            </a:extLst>
          </p:cNvPr>
          <p:cNvGrpSpPr/>
          <p:nvPr/>
        </p:nvGrpSpPr>
        <p:grpSpPr>
          <a:xfrm>
            <a:off x="538412" y="2157442"/>
            <a:ext cx="9615170" cy="1247775"/>
            <a:chOff x="538412" y="2157442"/>
            <a:chExt cx="9615170" cy="1247775"/>
          </a:xfrm>
        </p:grpSpPr>
        <p:sp>
          <p:nvSpPr>
            <p:cNvPr id="5" name="object 5">
              <a:extLst>
                <a:ext uri="{FF2B5EF4-FFF2-40B4-BE49-F238E27FC236}">
                  <a16:creationId xmlns:a16="http://schemas.microsoft.com/office/drawing/2014/main" id="{2B54FAA1-935A-898D-71E5-4801EA31D0EF}"/>
                </a:ext>
              </a:extLst>
            </p:cNvPr>
            <p:cNvSpPr/>
            <p:nvPr/>
          </p:nvSpPr>
          <p:spPr>
            <a:xfrm>
              <a:off x="540000" y="2159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6" name="object 6">
              <a:extLst>
                <a:ext uri="{FF2B5EF4-FFF2-40B4-BE49-F238E27FC236}">
                  <a16:creationId xmlns:a16="http://schemas.microsoft.com/office/drawing/2014/main" id="{5EB602FC-E3E5-50EC-4C04-11F85265490F}"/>
                </a:ext>
              </a:extLst>
            </p:cNvPr>
            <p:cNvSpPr/>
            <p:nvPr/>
          </p:nvSpPr>
          <p:spPr>
            <a:xfrm>
              <a:off x="540000" y="34036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2" name="object 12">
            <a:extLst>
              <a:ext uri="{FF2B5EF4-FFF2-40B4-BE49-F238E27FC236}">
                <a16:creationId xmlns:a16="http://schemas.microsoft.com/office/drawing/2014/main" id="{EE695EB2-6D49-4659-1298-5D286CC3DFF0}"/>
              </a:ext>
            </a:extLst>
          </p:cNvPr>
          <p:cNvSpPr txBox="1"/>
          <p:nvPr/>
        </p:nvSpPr>
        <p:spPr>
          <a:xfrm>
            <a:off x="528720" y="2731765"/>
            <a:ext cx="1445260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PAINOPISTEET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3" name="object 13">
            <a:extLst>
              <a:ext uri="{FF2B5EF4-FFF2-40B4-BE49-F238E27FC236}">
                <a16:creationId xmlns:a16="http://schemas.microsoft.com/office/drawing/2014/main" id="{35DDC665-C0AE-309C-9254-5C2AAFC5464B}"/>
              </a:ext>
            </a:extLst>
          </p:cNvPr>
          <p:cNvSpPr txBox="1"/>
          <p:nvPr/>
        </p:nvSpPr>
        <p:spPr>
          <a:xfrm>
            <a:off x="2366999" y="3561266"/>
            <a:ext cx="214947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jäsenmäärän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pito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Seurojen </a:t>
            </a:r>
            <a:r>
              <a:rPr sz="1000" spc="60">
                <a:solidFill>
                  <a:srgbClr val="FFFFFF"/>
                </a:solidFill>
                <a:latin typeface="Gill Sans MT"/>
                <a:cs typeface="Gill Sans MT"/>
              </a:rPr>
              <a:t>tyytyväisyys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liiton</a:t>
            </a:r>
            <a:r>
              <a:rPr sz="1000" spc="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toimintaan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Suorituspaikkojen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lisääminen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4" name="object 14">
            <a:extLst>
              <a:ext uri="{FF2B5EF4-FFF2-40B4-BE49-F238E27FC236}">
                <a16:creationId xmlns:a16="http://schemas.microsoft.com/office/drawing/2014/main" id="{A34C04E9-D6F2-9DF8-16AF-A37D73EF7D96}"/>
              </a:ext>
            </a:extLst>
          </p:cNvPr>
          <p:cNvSpPr txBox="1"/>
          <p:nvPr/>
        </p:nvSpPr>
        <p:spPr>
          <a:xfrm>
            <a:off x="4859799" y="2731765"/>
            <a:ext cx="174371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Parannetaan </a:t>
            </a:r>
            <a:r>
              <a:rPr sz="1600" b="1">
                <a:solidFill>
                  <a:srgbClr val="FFFFFF"/>
                </a:solidFill>
                <a:latin typeface="Americane Black"/>
                <a:cs typeface="Americane Black"/>
              </a:rPr>
              <a:t>golfin</a:t>
            </a:r>
            <a:r>
              <a:rPr sz="1600" b="1" spc="-40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mielikuvaa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5" name="object 15">
            <a:extLst>
              <a:ext uri="{FF2B5EF4-FFF2-40B4-BE49-F238E27FC236}">
                <a16:creationId xmlns:a16="http://schemas.microsoft.com/office/drawing/2014/main" id="{CE709AEE-7D92-B599-0560-1A40D2C6AB50}"/>
              </a:ext>
            </a:extLst>
          </p:cNvPr>
          <p:cNvSpPr txBox="1"/>
          <p:nvPr/>
        </p:nvSpPr>
        <p:spPr>
          <a:xfrm>
            <a:off x="2227342" y="2731765"/>
            <a:ext cx="2585957" cy="505267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Turvataan golfyhteisöjen</a:t>
            </a:r>
            <a:r>
              <a:rPr lang="fi-FI" sz="1600" b="1" spc="5" noProof="1">
                <a:solidFill>
                  <a:srgbClr val="FFFFFF"/>
                </a:solidFill>
                <a:latin typeface="Americane Black"/>
                <a:cs typeface="Americane Black"/>
              </a:rPr>
              <a:t> </a:t>
            </a:r>
            <a:r>
              <a:rPr lang="fi-FI" sz="1600" b="1" spc="-10" noProof="1">
                <a:solidFill>
                  <a:srgbClr val="FFFFFF"/>
                </a:solidFill>
                <a:latin typeface="Americane Black"/>
                <a:cs typeface="Americane Black"/>
              </a:rPr>
              <a:t>elinvoima</a:t>
            </a:r>
            <a:endParaRPr lang="fi-FI" sz="1600" noProof="1">
              <a:latin typeface="Americane Black"/>
              <a:cs typeface="Americane Black"/>
            </a:endParaRPr>
          </a:p>
        </p:txBody>
      </p:sp>
      <p:sp>
        <p:nvSpPr>
          <p:cNvPr id="16" name="object 16">
            <a:extLst>
              <a:ext uri="{FF2B5EF4-FFF2-40B4-BE49-F238E27FC236}">
                <a16:creationId xmlns:a16="http://schemas.microsoft.com/office/drawing/2014/main" id="{A3493A82-843A-B44A-5855-3ECC00B99083}"/>
              </a:ext>
            </a:extLst>
          </p:cNvPr>
          <p:cNvSpPr txBox="1"/>
          <p:nvPr/>
        </p:nvSpPr>
        <p:spPr>
          <a:xfrm>
            <a:off x="7513388" y="2731765"/>
            <a:ext cx="1264920" cy="5130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FFFFFF"/>
                </a:solidFill>
                <a:latin typeface="Americane Black"/>
                <a:cs typeface="Americane Black"/>
              </a:rPr>
              <a:t>Uudistutaan rohkeasti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7" name="object 17">
            <a:extLst>
              <a:ext uri="{FF2B5EF4-FFF2-40B4-BE49-F238E27FC236}">
                <a16:creationId xmlns:a16="http://schemas.microsoft.com/office/drawing/2014/main" id="{A1318D01-E1F8-BD78-D5F6-2120FC8B9F5D}"/>
              </a:ext>
            </a:extLst>
          </p:cNvPr>
          <p:cNvSpPr txBox="1"/>
          <p:nvPr/>
        </p:nvSpPr>
        <p:spPr>
          <a:xfrm>
            <a:off x="528795" y="3546393"/>
            <a:ext cx="1226820" cy="472440"/>
          </a:xfrm>
          <a:prstGeom prst="rect">
            <a:avLst/>
          </a:prstGeom>
        </p:spPr>
        <p:txBody>
          <a:bodyPr vert="horz" wrap="square" lIns="0" tIns="53340" rIns="0" bIns="0" rtlCol="0">
            <a:spAutoFit/>
          </a:bodyPr>
          <a:lstStyle/>
          <a:p>
            <a:pPr marL="12700" marR="5080">
              <a:lnSpc>
                <a:spcPts val="1600"/>
              </a:lnSpc>
              <a:spcBef>
                <a:spcPts val="420"/>
              </a:spcBef>
            </a:pPr>
            <a:r>
              <a:rPr sz="1600" b="1" spc="-60">
                <a:solidFill>
                  <a:srgbClr val="00D29F"/>
                </a:solidFill>
                <a:latin typeface="Americane Black"/>
                <a:cs typeface="Americane Black"/>
              </a:rPr>
              <a:t>MITATTAVAT </a:t>
            </a: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TAVOITTEET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18" name="object 18">
            <a:extLst>
              <a:ext uri="{FF2B5EF4-FFF2-40B4-BE49-F238E27FC236}">
                <a16:creationId xmlns:a16="http://schemas.microsoft.com/office/drawing/2014/main" id="{E6DF82A8-2AE9-DD81-831C-484E6ADA6330}"/>
              </a:ext>
            </a:extLst>
          </p:cNvPr>
          <p:cNvSpPr txBox="1"/>
          <p:nvPr/>
        </p:nvSpPr>
        <p:spPr>
          <a:xfrm>
            <a:off x="4999499" y="3561266"/>
            <a:ext cx="2220595" cy="4826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naisia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junioreita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Mediaosumien</a:t>
            </a:r>
            <a:r>
              <a:rPr sz="1000" spc="7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ansaitun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median</a:t>
            </a:r>
            <a:r>
              <a:rPr sz="1000" spc="7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Lisää</a:t>
            </a:r>
            <a:r>
              <a:rPr sz="1000" spc="1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yhteistyökumppaneita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19" name="object 19">
            <a:extLst>
              <a:ext uri="{FF2B5EF4-FFF2-40B4-BE49-F238E27FC236}">
                <a16:creationId xmlns:a16="http://schemas.microsoft.com/office/drawing/2014/main" id="{53B00040-947B-91ED-64A6-4734C174371F}"/>
              </a:ext>
            </a:extLst>
          </p:cNvPr>
          <p:cNvSpPr txBox="1"/>
          <p:nvPr/>
        </p:nvSpPr>
        <p:spPr>
          <a:xfrm>
            <a:off x="7653037" y="3561266"/>
            <a:ext cx="2512695" cy="6350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Ympärivuotisuuden</a:t>
            </a:r>
            <a:r>
              <a:rPr sz="1000" spc="4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tukeminen</a:t>
            </a:r>
            <a:endParaRPr sz="1000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Tiiviimpää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kenttäyhtiöiden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kanssa </a:t>
            </a:r>
            <a:r>
              <a:rPr sz="1000" spc="50">
                <a:solidFill>
                  <a:srgbClr val="FFFFFF"/>
                </a:solidFill>
                <a:latin typeface="Gill Sans MT"/>
                <a:cs typeface="Gill Sans MT"/>
              </a:rPr>
              <a:t>Enemmän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digilehden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tilaajia</a:t>
            </a:r>
            <a:endParaRPr sz="1000"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</a:pP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eBirdie-sovelluksen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käytön</a:t>
            </a:r>
            <a:r>
              <a:rPr sz="1000" spc="1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kasvu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20" name="object 20">
            <a:extLst>
              <a:ext uri="{FF2B5EF4-FFF2-40B4-BE49-F238E27FC236}">
                <a16:creationId xmlns:a16="http://schemas.microsoft.com/office/drawing/2014/main" id="{6E9E609E-54A9-04D8-0B63-1E0F1A2092A5}"/>
              </a:ext>
            </a:extLst>
          </p:cNvPr>
          <p:cNvSpPr txBox="1"/>
          <p:nvPr/>
        </p:nvSpPr>
        <p:spPr>
          <a:xfrm>
            <a:off x="2367043" y="4513766"/>
            <a:ext cx="2117725" cy="1397819"/>
          </a:xfrm>
          <a:prstGeom prst="rect">
            <a:avLst/>
          </a:prstGeom>
        </p:spPr>
        <p:txBody>
          <a:bodyPr vert="horz" wrap="square" lIns="0" tIns="12700" rIns="0" bIns="0" rtlCol="0" anchor="t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Autetaan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1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35" noProof="1">
                <a:solidFill>
                  <a:srgbClr val="FFFFFF"/>
                </a:solidFill>
                <a:latin typeface="Gill Sans MT"/>
                <a:cs typeface="Gill Sans MT"/>
              </a:rPr>
              <a:t>jäsenhankinnassa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4953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 –pidossa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62610">
              <a:lnSpc>
                <a:spcPct val="100000"/>
              </a:lnSpc>
            </a:pP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lang="fi-FI" sz="1000" spc="12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yhteiskunnallista </a:t>
            </a: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vaikuttamista</a:t>
            </a:r>
            <a:r>
              <a:rPr lang="fi-FI" sz="1000" spc="-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40" noProof="1">
                <a:solidFill>
                  <a:srgbClr val="FFFFFF"/>
                </a:solidFill>
                <a:latin typeface="Gill Sans MT"/>
                <a:cs typeface="Gill Sans MT"/>
              </a:rPr>
              <a:t>kasvun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mahdollistamiseksi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5080">
              <a:lnSpc>
                <a:spcPct val="100000"/>
              </a:lnSpc>
            </a:pPr>
            <a:r>
              <a:rPr lang="fi-FI" sz="1000" spc="45" noProof="1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20" noProof="1">
                <a:solidFill>
                  <a:srgbClr val="FFFFFF"/>
                </a:solidFill>
                <a:latin typeface="Gill Sans MT"/>
                <a:cs typeface="Gill Sans MT"/>
              </a:rPr>
              <a:t>kohdistetaan</a:t>
            </a:r>
            <a:r>
              <a:rPr lang="fi-FI" sz="1000" spc="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markkinointia potentiaaleille</a:t>
            </a:r>
            <a:endParaRPr lang="fi-FI" sz="1000" noProof="1">
              <a:latin typeface="Gill Sans MT"/>
              <a:cs typeface="Gill Sans MT"/>
            </a:endParaRPr>
          </a:p>
          <a:p>
            <a:pPr marL="12700" marR="259715">
              <a:lnSpc>
                <a:spcPct val="100000"/>
              </a:lnSpc>
            </a:pP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lang="fi-FI" sz="1000" spc="55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noProof="1">
                <a:solidFill>
                  <a:srgbClr val="FFFFFF"/>
                </a:solidFill>
                <a:latin typeface="Gill Sans MT"/>
                <a:cs typeface="Gill Sans MT"/>
              </a:rPr>
              <a:t>seuroja</a:t>
            </a:r>
            <a:r>
              <a:rPr lang="fi-FI" sz="1000" spc="60" noProof="1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lang="fi-FI" sz="1000" spc="-10" noProof="1">
                <a:solidFill>
                  <a:srgbClr val="FFFFFF"/>
                </a:solidFill>
                <a:latin typeface="Gill Sans MT"/>
                <a:cs typeface="Gill Sans MT"/>
              </a:rPr>
              <a:t>aloittamisen helpottamisessa</a:t>
            </a:r>
            <a:endParaRPr lang="fi-FI" sz="1000" noProof="1">
              <a:latin typeface="Gill Sans MT"/>
              <a:cs typeface="Gill Sans MT"/>
            </a:endParaRPr>
          </a:p>
        </p:txBody>
      </p:sp>
      <p:sp>
        <p:nvSpPr>
          <p:cNvPr id="21" name="object 21">
            <a:extLst>
              <a:ext uri="{FF2B5EF4-FFF2-40B4-BE49-F238E27FC236}">
                <a16:creationId xmlns:a16="http://schemas.microsoft.com/office/drawing/2014/main" id="{519536AF-1D3C-F619-A1B9-C93A518F55D6}"/>
              </a:ext>
            </a:extLst>
          </p:cNvPr>
          <p:cNvSpPr txBox="1"/>
          <p:nvPr/>
        </p:nvSpPr>
        <p:spPr>
          <a:xfrm>
            <a:off x="528720" y="4498985"/>
            <a:ext cx="148272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10">
                <a:solidFill>
                  <a:srgbClr val="00D29F"/>
                </a:solidFill>
                <a:latin typeface="Americane Black"/>
                <a:cs typeface="Americane Black"/>
              </a:rPr>
              <a:t>TOIMENPITEET</a:t>
            </a:r>
            <a:endParaRPr sz="1600">
              <a:latin typeface="Americane Black"/>
              <a:cs typeface="Americane Black"/>
            </a:endParaRPr>
          </a:p>
        </p:txBody>
      </p:sp>
      <p:grpSp>
        <p:nvGrpSpPr>
          <p:cNvPr id="22" name="object 22">
            <a:extLst>
              <a:ext uri="{FF2B5EF4-FFF2-40B4-BE49-F238E27FC236}">
                <a16:creationId xmlns:a16="http://schemas.microsoft.com/office/drawing/2014/main" id="{380558F4-CFEE-E7BE-EC4E-45E4202C7F1A}"/>
              </a:ext>
            </a:extLst>
          </p:cNvPr>
          <p:cNvGrpSpPr/>
          <p:nvPr/>
        </p:nvGrpSpPr>
        <p:grpSpPr>
          <a:xfrm>
            <a:off x="540000" y="1738342"/>
            <a:ext cx="9611995" cy="4486275"/>
            <a:chOff x="540000" y="1738342"/>
            <a:chExt cx="9611995" cy="4486275"/>
          </a:xfrm>
        </p:grpSpPr>
        <p:sp>
          <p:nvSpPr>
            <p:cNvPr id="23" name="object 23">
              <a:extLst>
                <a:ext uri="{FF2B5EF4-FFF2-40B4-BE49-F238E27FC236}">
                  <a16:creationId xmlns:a16="http://schemas.microsoft.com/office/drawing/2014/main" id="{14F84CC3-8801-CCD3-0F58-F6BC2F232EA0}"/>
                </a:ext>
              </a:extLst>
            </p:cNvPr>
            <p:cNvSpPr/>
            <p:nvPr/>
          </p:nvSpPr>
          <p:spPr>
            <a:xfrm>
              <a:off x="540000" y="43561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4" name="object 24">
              <a:extLst>
                <a:ext uri="{FF2B5EF4-FFF2-40B4-BE49-F238E27FC236}">
                  <a16:creationId xmlns:a16="http://schemas.microsoft.com/office/drawing/2014/main" id="{2FE795CA-0F56-0C64-DFF2-8643CBA8E490}"/>
                </a:ext>
              </a:extLst>
            </p:cNvPr>
            <p:cNvSpPr/>
            <p:nvPr/>
          </p:nvSpPr>
          <p:spPr>
            <a:xfrm>
              <a:off x="540000" y="62230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00D29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25" name="object 25">
              <a:extLst>
                <a:ext uri="{FF2B5EF4-FFF2-40B4-BE49-F238E27FC236}">
                  <a16:creationId xmlns:a16="http://schemas.microsoft.com/office/drawing/2014/main" id="{4B8B5473-1BD9-EEFA-9F08-A35B50752195}"/>
                </a:ext>
              </a:extLst>
            </p:cNvPr>
            <p:cNvSpPr/>
            <p:nvPr/>
          </p:nvSpPr>
          <p:spPr>
            <a:xfrm>
              <a:off x="540000" y="1739930"/>
              <a:ext cx="9611995" cy="0"/>
            </a:xfrm>
            <a:custGeom>
              <a:avLst/>
              <a:gdLst/>
              <a:ahLst/>
              <a:cxnLst/>
              <a:rect l="l" t="t" r="r" b="b"/>
              <a:pathLst>
                <a:path w="9611995">
                  <a:moveTo>
                    <a:pt x="0" y="0"/>
                  </a:moveTo>
                  <a:lnTo>
                    <a:pt x="9611995" y="0"/>
                  </a:lnTo>
                </a:path>
              </a:pathLst>
            </a:custGeom>
            <a:ln w="3175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26" name="object 26">
              <a:extLst>
                <a:ext uri="{FF2B5EF4-FFF2-40B4-BE49-F238E27FC236}">
                  <a16:creationId xmlns:a16="http://schemas.microsoft.com/office/drawing/2014/main" id="{34209C21-55AB-F9B3-268B-49F675BC1144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3598672"/>
              <a:ext cx="96481" cy="102977"/>
            </a:xfrm>
            <a:prstGeom prst="rect">
              <a:avLst/>
            </a:prstGeom>
          </p:spPr>
        </p:pic>
        <p:pic>
          <p:nvPicPr>
            <p:cNvPr id="27" name="object 27">
              <a:extLst>
                <a:ext uri="{FF2B5EF4-FFF2-40B4-BE49-F238E27FC236}">
                  <a16:creationId xmlns:a16="http://schemas.microsoft.com/office/drawing/2014/main" id="{7B7B96CC-87EF-3A03-000A-FEE3D1FC7239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3753072"/>
              <a:ext cx="96481" cy="102977"/>
            </a:xfrm>
            <a:prstGeom prst="rect">
              <a:avLst/>
            </a:prstGeom>
          </p:spPr>
        </p:pic>
        <p:pic>
          <p:nvPicPr>
            <p:cNvPr id="28" name="object 28">
              <a:extLst>
                <a:ext uri="{FF2B5EF4-FFF2-40B4-BE49-F238E27FC236}">
                  <a16:creationId xmlns:a16="http://schemas.microsoft.com/office/drawing/2014/main" id="{75348E3C-C1EF-C476-D5F8-ADEE49B0DB04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3907471"/>
              <a:ext cx="96481" cy="102977"/>
            </a:xfrm>
            <a:prstGeom prst="rect">
              <a:avLst/>
            </a:prstGeom>
          </p:spPr>
        </p:pic>
        <p:pic>
          <p:nvPicPr>
            <p:cNvPr id="29" name="object 29">
              <a:extLst>
                <a:ext uri="{FF2B5EF4-FFF2-40B4-BE49-F238E27FC236}">
                  <a16:creationId xmlns:a16="http://schemas.microsoft.com/office/drawing/2014/main" id="{71EB75F2-F759-B7D1-BDC4-719E6751A02C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3598672"/>
              <a:ext cx="96481" cy="102977"/>
            </a:xfrm>
            <a:prstGeom prst="rect">
              <a:avLst/>
            </a:prstGeom>
          </p:spPr>
        </p:pic>
        <p:pic>
          <p:nvPicPr>
            <p:cNvPr id="30" name="object 30">
              <a:extLst>
                <a:ext uri="{FF2B5EF4-FFF2-40B4-BE49-F238E27FC236}">
                  <a16:creationId xmlns:a16="http://schemas.microsoft.com/office/drawing/2014/main" id="{0A6F6DB2-E602-5694-0493-DEEB913C166D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3753072"/>
              <a:ext cx="96481" cy="102977"/>
            </a:xfrm>
            <a:prstGeom prst="rect">
              <a:avLst/>
            </a:prstGeom>
          </p:spPr>
        </p:pic>
        <p:pic>
          <p:nvPicPr>
            <p:cNvPr id="31" name="object 31">
              <a:extLst>
                <a:ext uri="{FF2B5EF4-FFF2-40B4-BE49-F238E27FC236}">
                  <a16:creationId xmlns:a16="http://schemas.microsoft.com/office/drawing/2014/main" id="{F96AF568-43CF-6D9D-5FCA-8D8FDA7C7440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3598672"/>
              <a:ext cx="96469" cy="102977"/>
            </a:xfrm>
            <a:prstGeom prst="rect">
              <a:avLst/>
            </a:prstGeom>
          </p:spPr>
        </p:pic>
        <p:pic>
          <p:nvPicPr>
            <p:cNvPr id="32" name="object 32">
              <a:extLst>
                <a:ext uri="{FF2B5EF4-FFF2-40B4-BE49-F238E27FC236}">
                  <a16:creationId xmlns:a16="http://schemas.microsoft.com/office/drawing/2014/main" id="{1DAFCD07-F4D7-E705-A0F0-C0259E3739AA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4844694" y="3907471"/>
              <a:ext cx="96481" cy="102977"/>
            </a:xfrm>
            <a:prstGeom prst="rect">
              <a:avLst/>
            </a:prstGeom>
          </p:spPr>
        </p:pic>
        <p:pic>
          <p:nvPicPr>
            <p:cNvPr id="33" name="object 33">
              <a:extLst>
                <a:ext uri="{FF2B5EF4-FFF2-40B4-BE49-F238E27FC236}">
                  <a16:creationId xmlns:a16="http://schemas.microsoft.com/office/drawing/2014/main" id="{68561B76-5E17-6E36-F68F-8CBCFD8F3B02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7511705" y="3753072"/>
              <a:ext cx="96469" cy="102977"/>
            </a:xfrm>
            <a:prstGeom prst="rect">
              <a:avLst/>
            </a:prstGeom>
          </p:spPr>
        </p:pic>
        <p:pic>
          <p:nvPicPr>
            <p:cNvPr id="34" name="object 34">
              <a:extLst>
                <a:ext uri="{FF2B5EF4-FFF2-40B4-BE49-F238E27FC236}">
                  <a16:creationId xmlns:a16="http://schemas.microsoft.com/office/drawing/2014/main" id="{7C489DA6-E2EE-E3FC-344E-FE3633EE987E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7511705" y="3907471"/>
              <a:ext cx="96469" cy="102977"/>
            </a:xfrm>
            <a:prstGeom prst="rect">
              <a:avLst/>
            </a:prstGeom>
          </p:spPr>
        </p:pic>
        <p:pic>
          <p:nvPicPr>
            <p:cNvPr id="35" name="object 35">
              <a:extLst>
                <a:ext uri="{FF2B5EF4-FFF2-40B4-BE49-F238E27FC236}">
                  <a16:creationId xmlns:a16="http://schemas.microsoft.com/office/drawing/2014/main" id="{41E7157A-BD07-67A4-E156-405AD59EC52A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4058164"/>
              <a:ext cx="96469" cy="102977"/>
            </a:xfrm>
            <a:prstGeom prst="rect">
              <a:avLst/>
            </a:prstGeom>
          </p:spPr>
        </p:pic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id="{0E82CFDD-735D-D4B9-F5A3-AB01AFD41705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551172"/>
              <a:ext cx="96481" cy="102977"/>
            </a:xfrm>
            <a:prstGeom prst="rect">
              <a:avLst/>
            </a:prstGeom>
          </p:spPr>
        </p:pic>
        <p:pic>
          <p:nvPicPr>
            <p:cNvPr id="37" name="object 37">
              <a:extLst>
                <a:ext uri="{FF2B5EF4-FFF2-40B4-BE49-F238E27FC236}">
                  <a16:creationId xmlns:a16="http://schemas.microsoft.com/office/drawing/2014/main" id="{F3823F01-D436-E7C2-D213-D097FCFD1A51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2215794" y="5464693"/>
              <a:ext cx="96481" cy="102977"/>
            </a:xfrm>
            <a:prstGeom prst="rect">
              <a:avLst/>
            </a:prstGeom>
          </p:spPr>
        </p:pic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id="{B58DAB68-8217-04E7-9E2D-CE7754235DF1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2215794" y="4999671"/>
              <a:ext cx="96481" cy="102977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id="{21019562-D33F-835C-4BAD-70DCDF80B9A9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551172"/>
              <a:ext cx="96481" cy="102977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id="{4CEECA03-451D-ADE1-C579-1D66FE03F4EE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4844694" y="4705571"/>
              <a:ext cx="96481" cy="102977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id="{0AE6F0B7-BB6D-6533-3DC1-0A148CF60E1B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4859971"/>
              <a:ext cx="96481" cy="102977"/>
            </a:xfrm>
            <a:prstGeom prst="rect">
              <a:avLst/>
            </a:prstGeom>
          </p:spPr>
        </p:pic>
        <p:pic>
          <p:nvPicPr>
            <p:cNvPr id="42" name="object 42">
              <a:extLst>
                <a:ext uri="{FF2B5EF4-FFF2-40B4-BE49-F238E27FC236}">
                  <a16:creationId xmlns:a16="http://schemas.microsoft.com/office/drawing/2014/main" id="{59101FA8-F9EE-76C9-CB97-F90B6490296E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551172"/>
              <a:ext cx="96469" cy="102977"/>
            </a:xfrm>
            <a:prstGeom prst="rect">
              <a:avLst/>
            </a:prstGeom>
          </p:spPr>
        </p:pic>
        <p:pic>
          <p:nvPicPr>
            <p:cNvPr id="43" name="object 43">
              <a:extLst>
                <a:ext uri="{FF2B5EF4-FFF2-40B4-BE49-F238E27FC236}">
                  <a16:creationId xmlns:a16="http://schemas.microsoft.com/office/drawing/2014/main" id="{12C1ED2A-4C56-F485-7524-ADBA53686CC8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5302471"/>
              <a:ext cx="96469" cy="102977"/>
            </a:xfrm>
            <a:prstGeom prst="rect">
              <a:avLst/>
            </a:prstGeom>
          </p:spPr>
        </p:pic>
        <p:pic>
          <p:nvPicPr>
            <p:cNvPr id="44" name="object 44">
              <a:extLst>
                <a:ext uri="{FF2B5EF4-FFF2-40B4-BE49-F238E27FC236}">
                  <a16:creationId xmlns:a16="http://schemas.microsoft.com/office/drawing/2014/main" id="{770BAFEA-CC2C-A783-471B-1A5675367D11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7511705" y="4859971"/>
              <a:ext cx="96469" cy="102977"/>
            </a:xfrm>
            <a:prstGeom prst="rect">
              <a:avLst/>
            </a:prstGeom>
          </p:spPr>
        </p:pic>
        <p:pic>
          <p:nvPicPr>
            <p:cNvPr id="45" name="object 45">
              <a:extLst>
                <a:ext uri="{FF2B5EF4-FFF2-40B4-BE49-F238E27FC236}">
                  <a16:creationId xmlns:a16="http://schemas.microsoft.com/office/drawing/2014/main" id="{CDEC5887-73AC-21A4-4F4E-19444924D553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7511705" y="5010664"/>
              <a:ext cx="96469" cy="102977"/>
            </a:xfrm>
            <a:prstGeom prst="rect">
              <a:avLst/>
            </a:prstGeom>
          </p:spPr>
        </p:pic>
        <p:pic>
          <p:nvPicPr>
            <p:cNvPr id="46" name="object 46">
              <a:extLst>
                <a:ext uri="{FF2B5EF4-FFF2-40B4-BE49-F238E27FC236}">
                  <a16:creationId xmlns:a16="http://schemas.microsoft.com/office/drawing/2014/main" id="{03859395-C088-1485-7E5A-60A27973F9C7}"/>
                </a:ext>
              </a:extLst>
            </p:cNvPr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4844694" y="5152071"/>
              <a:ext cx="96481" cy="102977"/>
            </a:xfrm>
            <a:prstGeom prst="rect">
              <a:avLst/>
            </a:prstGeom>
          </p:spPr>
        </p:pic>
        <p:pic>
          <p:nvPicPr>
            <p:cNvPr id="47" name="object 47">
              <a:extLst>
                <a:ext uri="{FF2B5EF4-FFF2-40B4-BE49-F238E27FC236}">
                  <a16:creationId xmlns:a16="http://schemas.microsoft.com/office/drawing/2014/main" id="{9F98C8C6-2FE9-E27C-C408-A9C6268DAA37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2215794" y="5772371"/>
              <a:ext cx="96481" cy="102977"/>
            </a:xfrm>
            <a:prstGeom prst="rect">
              <a:avLst/>
            </a:prstGeom>
          </p:spPr>
        </p:pic>
      </p:grpSp>
      <p:sp>
        <p:nvSpPr>
          <p:cNvPr id="48" name="object 48">
            <a:extLst>
              <a:ext uri="{FF2B5EF4-FFF2-40B4-BE49-F238E27FC236}">
                <a16:creationId xmlns:a16="http://schemas.microsoft.com/office/drawing/2014/main" id="{3A75A573-B55F-D17A-AC05-B48BC34D2FC4}"/>
              </a:ext>
            </a:extLst>
          </p:cNvPr>
          <p:cNvSpPr txBox="1"/>
          <p:nvPr/>
        </p:nvSpPr>
        <p:spPr>
          <a:xfrm>
            <a:off x="4999499" y="4513767"/>
            <a:ext cx="2214245" cy="9398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Edistetään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ympäristö-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ilmastotyötä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Lisätään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suomalaisten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liikkumista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Vahvistetaan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golfin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yhteisöllistä</a:t>
            </a:r>
            <a:r>
              <a:rPr sz="1000" spc="-2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25">
                <a:solidFill>
                  <a:srgbClr val="FFFFFF"/>
                </a:solidFill>
                <a:latin typeface="Gill Sans MT"/>
                <a:cs typeface="Gill Sans MT"/>
              </a:rPr>
              <a:t>ja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hyvinvointia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 edistävää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mielikuvaa</a:t>
            </a:r>
            <a:r>
              <a:rPr sz="1000" spc="50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Tuetaan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>
                <a:solidFill>
                  <a:srgbClr val="FFFFFF"/>
                </a:solidFill>
                <a:latin typeface="Gill Sans MT"/>
                <a:cs typeface="Gill Sans MT"/>
              </a:rPr>
              <a:t>kilpapelaajien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kasvua</a:t>
            </a:r>
            <a:r>
              <a:rPr sz="1000" spc="15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45">
                <a:solidFill>
                  <a:srgbClr val="FFFFFF"/>
                </a:solidFill>
                <a:latin typeface="Gill Sans MT"/>
                <a:cs typeface="Gill Sans MT"/>
              </a:rPr>
              <a:t>maailman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huipulle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49" name="object 49">
            <a:extLst>
              <a:ext uri="{FF2B5EF4-FFF2-40B4-BE49-F238E27FC236}">
                <a16:creationId xmlns:a16="http://schemas.microsoft.com/office/drawing/2014/main" id="{1FA4BA57-4F03-6FE5-125D-D51C7BEB458B}"/>
              </a:ext>
            </a:extLst>
          </p:cNvPr>
          <p:cNvSpPr txBox="1"/>
          <p:nvPr/>
        </p:nvSpPr>
        <p:spPr>
          <a:xfrm>
            <a:off x="7653037" y="4513767"/>
            <a:ext cx="2366645" cy="1092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>
              <a:lnSpc>
                <a:spcPct val="100000"/>
              </a:lnSpc>
              <a:spcBef>
                <a:spcPts val="100"/>
              </a:spcBef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Huomioidaan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ympärivuotisuus</a:t>
            </a:r>
            <a:r>
              <a:rPr sz="1000" spc="-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olennaisena </a:t>
            </a:r>
            <a:r>
              <a:rPr sz="1000" spc="10">
                <a:solidFill>
                  <a:srgbClr val="FFFFFF"/>
                </a:solidFill>
                <a:latin typeface="Gill Sans MT"/>
                <a:cs typeface="Gill Sans MT"/>
              </a:rPr>
              <a:t>osana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golfia</a:t>
            </a:r>
            <a:endParaRPr sz="1000">
              <a:latin typeface="Gill Sans MT"/>
              <a:cs typeface="Gill Sans MT"/>
            </a:endParaRPr>
          </a:p>
          <a:p>
            <a:pPr marL="12700" marR="126364">
              <a:lnSpc>
                <a:spcPct val="100000"/>
              </a:lnSpc>
            </a:pP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Tehostetaan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yhteistyötä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toimialan</a:t>
            </a: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35">
                <a:solidFill>
                  <a:srgbClr val="FFFFFF"/>
                </a:solidFill>
                <a:latin typeface="Gill Sans MT"/>
                <a:cs typeface="Gill Sans MT"/>
              </a:rPr>
              <a:t>sisällä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Hyödynnetään</a:t>
            </a:r>
            <a:r>
              <a:rPr sz="1000" spc="110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teknologiasta</a:t>
            </a:r>
            <a:r>
              <a:rPr sz="1000" spc="114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saatavaa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kilpailuetua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20">
                <a:solidFill>
                  <a:srgbClr val="FFFFFF"/>
                </a:solidFill>
                <a:latin typeface="Gill Sans MT"/>
                <a:cs typeface="Gill Sans MT"/>
              </a:rPr>
              <a:t>ja</a:t>
            </a:r>
            <a:r>
              <a:rPr sz="1000" spc="2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lisäarvoa</a:t>
            </a:r>
            <a:endParaRPr sz="1000">
              <a:latin typeface="Gill Sans MT"/>
              <a:cs typeface="Gill Sans MT"/>
            </a:endParaRPr>
          </a:p>
          <a:p>
            <a:pPr marL="12700" marR="487045">
              <a:lnSpc>
                <a:spcPct val="100000"/>
              </a:lnSpc>
            </a:pPr>
            <a:r>
              <a:rPr sz="1000" spc="30">
                <a:solidFill>
                  <a:srgbClr val="FFFFFF"/>
                </a:solidFill>
                <a:latin typeface="Gill Sans MT"/>
                <a:cs typeface="Gill Sans MT"/>
              </a:rPr>
              <a:t>Mahdollistetaan</a:t>
            </a:r>
            <a:r>
              <a:rPr sz="1000" spc="55">
                <a:solidFill>
                  <a:srgbClr val="FFFFFF"/>
                </a:solidFill>
                <a:latin typeface="Gill Sans MT"/>
                <a:cs typeface="Gill Sans MT"/>
              </a:rPr>
              <a:t> </a:t>
            </a:r>
            <a:r>
              <a:rPr sz="1000" spc="-10">
                <a:solidFill>
                  <a:srgbClr val="FFFFFF"/>
                </a:solidFill>
                <a:latin typeface="Gill Sans MT"/>
                <a:cs typeface="Gill Sans MT"/>
              </a:rPr>
              <a:t>digiekosysteemin innovaatiot</a:t>
            </a:r>
            <a:endParaRPr sz="1000">
              <a:latin typeface="Gill Sans MT"/>
              <a:cs typeface="Gill Sans MT"/>
            </a:endParaRPr>
          </a:p>
        </p:txBody>
      </p:sp>
      <p:sp>
        <p:nvSpPr>
          <p:cNvPr id="50" name="object 50">
            <a:extLst>
              <a:ext uri="{FF2B5EF4-FFF2-40B4-BE49-F238E27FC236}">
                <a16:creationId xmlns:a16="http://schemas.microsoft.com/office/drawing/2014/main" id="{DA50E9D5-2B07-19DD-A54B-934264670534}"/>
              </a:ext>
            </a:extLst>
          </p:cNvPr>
          <p:cNvSpPr txBox="1"/>
          <p:nvPr/>
        </p:nvSpPr>
        <p:spPr>
          <a:xfrm>
            <a:off x="527300" y="6452865"/>
            <a:ext cx="271145" cy="269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600" b="1" spc="-25">
                <a:solidFill>
                  <a:srgbClr val="00D29F"/>
                </a:solidFill>
                <a:latin typeface="Americane Black"/>
                <a:cs typeface="Americane Black"/>
              </a:rPr>
              <a:t>5S</a:t>
            </a:r>
            <a:endParaRPr sz="1600">
              <a:latin typeface="Americane Black"/>
              <a:cs typeface="Americane Black"/>
            </a:endParaRPr>
          </a:p>
        </p:txBody>
      </p:sp>
      <p:sp>
        <p:nvSpPr>
          <p:cNvPr id="51" name="object 51">
            <a:extLst>
              <a:ext uri="{FF2B5EF4-FFF2-40B4-BE49-F238E27FC236}">
                <a16:creationId xmlns:a16="http://schemas.microsoft.com/office/drawing/2014/main" id="{16E0E86F-FA85-65F2-99C4-B46E23820A91}"/>
              </a:ext>
            </a:extLst>
          </p:cNvPr>
          <p:cNvSpPr txBox="1"/>
          <p:nvPr/>
        </p:nvSpPr>
        <p:spPr>
          <a:xfrm>
            <a:off x="3355738" y="6474891"/>
            <a:ext cx="3976370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Start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Speed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up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Same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Slow</a:t>
            </a:r>
            <a:r>
              <a:rPr sz="1400" b="1" spc="-5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down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>
                <a:solidFill>
                  <a:srgbClr val="00D29F"/>
                </a:solidFill>
                <a:latin typeface="Americane Black"/>
                <a:cs typeface="Americane Black"/>
              </a:rPr>
              <a:t>|</a:t>
            </a:r>
            <a:r>
              <a:rPr sz="1400" b="1" spc="484">
                <a:solidFill>
                  <a:srgbClr val="00D29F"/>
                </a:solidFill>
                <a:latin typeface="Americane Black"/>
                <a:cs typeface="Americane Black"/>
              </a:rPr>
              <a:t> </a:t>
            </a:r>
            <a:r>
              <a:rPr sz="1400" b="1" spc="-20">
                <a:solidFill>
                  <a:srgbClr val="00D29F"/>
                </a:solidFill>
                <a:latin typeface="Americane Black"/>
                <a:cs typeface="Americane Black"/>
              </a:rPr>
              <a:t>Stop</a:t>
            </a:r>
            <a:endParaRPr sz="1400">
              <a:latin typeface="Americane Black"/>
              <a:cs typeface="Americane Black"/>
            </a:endParaRPr>
          </a:p>
        </p:txBody>
      </p:sp>
      <p:sp>
        <p:nvSpPr>
          <p:cNvPr id="52" name="object 52">
            <a:extLst>
              <a:ext uri="{FF2B5EF4-FFF2-40B4-BE49-F238E27FC236}">
                <a16:creationId xmlns:a16="http://schemas.microsoft.com/office/drawing/2014/main" id="{B38F46ED-CC76-76E2-CDDE-5AFE248B8FD5}"/>
              </a:ext>
            </a:extLst>
          </p:cNvPr>
          <p:cNvSpPr txBox="1"/>
          <p:nvPr/>
        </p:nvSpPr>
        <p:spPr>
          <a:xfrm>
            <a:off x="252006" y="6990613"/>
            <a:ext cx="10188575" cy="374015"/>
          </a:xfrm>
          <a:prstGeom prst="rect">
            <a:avLst/>
          </a:prstGeom>
          <a:solidFill>
            <a:srgbClr val="FFFFFF"/>
          </a:solidFill>
        </p:spPr>
        <p:txBody>
          <a:bodyPr vert="horz" wrap="square" lIns="0" tIns="108585" rIns="0" bIns="0" rtlCol="0">
            <a:spAutoFit/>
          </a:bodyPr>
          <a:lstStyle/>
          <a:p>
            <a:pPr marL="44450" algn="ctr">
              <a:lnSpc>
                <a:spcPct val="100000"/>
              </a:lnSpc>
              <a:spcBef>
                <a:spcPts val="855"/>
              </a:spcBef>
            </a:pP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Hyvä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hallinto,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vakaa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talous,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turvallinen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toimintaympäristö,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kestävä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kehitys,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reilu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peli,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yhdenvertaisuus</a:t>
            </a:r>
            <a:r>
              <a:rPr sz="1000" b="1" spc="25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ja</a:t>
            </a:r>
            <a:r>
              <a:rPr sz="1000" b="1" spc="20">
                <a:solidFill>
                  <a:srgbClr val="00D29F"/>
                </a:solidFill>
                <a:latin typeface="Americane Bold"/>
                <a:cs typeface="Americane Bold"/>
              </a:rPr>
              <a:t> </a:t>
            </a:r>
            <a:r>
              <a:rPr sz="1000" b="1">
                <a:solidFill>
                  <a:srgbClr val="00D29F"/>
                </a:solidFill>
                <a:latin typeface="Americane Bold"/>
                <a:cs typeface="Americane Bold"/>
              </a:rPr>
              <a:t>tasa-</a:t>
            </a:r>
            <a:r>
              <a:rPr sz="1000" b="1" spc="-20">
                <a:solidFill>
                  <a:srgbClr val="00D29F"/>
                </a:solidFill>
                <a:latin typeface="Americane Bold"/>
                <a:cs typeface="Americane Bold"/>
              </a:rPr>
              <a:t>arvo</a:t>
            </a:r>
            <a:endParaRPr sz="1000">
              <a:latin typeface="Americane Bold"/>
              <a:cs typeface="Americane Bold"/>
            </a:endParaRPr>
          </a:p>
        </p:txBody>
      </p:sp>
      <p:sp>
        <p:nvSpPr>
          <p:cNvPr id="53" name="object 53">
            <a:extLst>
              <a:ext uri="{FF2B5EF4-FFF2-40B4-BE49-F238E27FC236}">
                <a16:creationId xmlns:a16="http://schemas.microsoft.com/office/drawing/2014/main" id="{0E58443E-C746-40E0-9318-3BAFBE85DE90}"/>
              </a:ext>
            </a:extLst>
          </p:cNvPr>
          <p:cNvSpPr txBox="1"/>
          <p:nvPr/>
        </p:nvSpPr>
        <p:spPr>
          <a:xfrm>
            <a:off x="9065441" y="309241"/>
            <a:ext cx="1387475" cy="2387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400" b="1" spc="-10">
                <a:solidFill>
                  <a:srgbClr val="00D29F"/>
                </a:solidFill>
                <a:latin typeface="Americane Bold"/>
                <a:cs typeface="Americane Bold"/>
              </a:rPr>
              <a:t>#muntapapelata</a:t>
            </a:r>
            <a:endParaRPr sz="1400">
              <a:latin typeface="Americane Bold"/>
              <a:cs typeface="Americane Bold"/>
            </a:endParaRPr>
          </a:p>
        </p:txBody>
      </p:sp>
      <p:sp>
        <p:nvSpPr>
          <p:cNvPr id="55" name="Suorakulmio 54">
            <a:extLst>
              <a:ext uri="{FF2B5EF4-FFF2-40B4-BE49-F238E27FC236}">
                <a16:creationId xmlns:a16="http://schemas.microsoft.com/office/drawing/2014/main" id="{FA2E84A0-4BCC-949B-984C-575E45BA8449}"/>
              </a:ext>
            </a:extLst>
          </p:cNvPr>
          <p:cNvSpPr/>
          <p:nvPr/>
        </p:nvSpPr>
        <p:spPr>
          <a:xfrm>
            <a:off x="2070100" y="4859971"/>
            <a:ext cx="284245" cy="39507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59" name="Kuva 58">
            <a:extLst>
              <a:ext uri="{FF2B5EF4-FFF2-40B4-BE49-F238E27FC236}">
                <a16:creationId xmlns:a16="http://schemas.microsoft.com/office/drawing/2014/main" id="{45A9806C-D39B-29E3-4F37-3A61E33A5E12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61997" y="4802520"/>
            <a:ext cx="160183" cy="240274"/>
          </a:xfrm>
          <a:prstGeom prst="rect">
            <a:avLst/>
          </a:prstGeom>
        </p:spPr>
      </p:pic>
      <p:sp>
        <p:nvSpPr>
          <p:cNvPr id="60" name="Suorakulmio 59">
            <a:extLst>
              <a:ext uri="{FF2B5EF4-FFF2-40B4-BE49-F238E27FC236}">
                <a16:creationId xmlns:a16="http://schemas.microsoft.com/office/drawing/2014/main" id="{35131031-E636-9471-5758-CC4059D25CC7}"/>
              </a:ext>
            </a:extLst>
          </p:cNvPr>
          <p:cNvSpPr/>
          <p:nvPr/>
        </p:nvSpPr>
        <p:spPr>
          <a:xfrm>
            <a:off x="2165158" y="5270320"/>
            <a:ext cx="201841" cy="789636"/>
          </a:xfrm>
          <a:prstGeom prst="rect">
            <a:avLst/>
          </a:prstGeom>
          <a:solidFill>
            <a:srgbClr val="134221"/>
          </a:solidFill>
          <a:ln>
            <a:solidFill>
              <a:srgbClr val="13422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  <p:pic>
        <p:nvPicPr>
          <p:cNvPr id="61" name="Kuva 60">
            <a:extLst>
              <a:ext uri="{FF2B5EF4-FFF2-40B4-BE49-F238E27FC236}">
                <a16:creationId xmlns:a16="http://schemas.microsoft.com/office/drawing/2014/main" id="{8DBC2F27-B2CE-3FD8-C4E2-95C1425968C4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8723" y="5574588"/>
            <a:ext cx="160183" cy="240274"/>
          </a:xfrm>
          <a:prstGeom prst="rect">
            <a:avLst/>
          </a:prstGeom>
        </p:spPr>
      </p:pic>
      <p:pic>
        <p:nvPicPr>
          <p:cNvPr id="62" name="Kuva 61">
            <a:extLst>
              <a:ext uri="{FF2B5EF4-FFF2-40B4-BE49-F238E27FC236}">
                <a16:creationId xmlns:a16="http://schemas.microsoft.com/office/drawing/2014/main" id="{F2C70355-2B22-8656-356E-E12D03657175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77202" y="5249827"/>
            <a:ext cx="160183" cy="240274"/>
          </a:xfrm>
          <a:prstGeom prst="rect">
            <a:avLst/>
          </a:prstGeom>
        </p:spPr>
      </p:pic>
      <p:sp>
        <p:nvSpPr>
          <p:cNvPr id="54" name="Suorakulmio 53">
            <a:extLst>
              <a:ext uri="{FF2B5EF4-FFF2-40B4-BE49-F238E27FC236}">
                <a16:creationId xmlns:a16="http://schemas.microsoft.com/office/drawing/2014/main" id="{D2E43C8C-647D-4940-1131-DC2E21E354A9}"/>
              </a:ext>
            </a:extLst>
          </p:cNvPr>
          <p:cNvSpPr/>
          <p:nvPr/>
        </p:nvSpPr>
        <p:spPr>
          <a:xfrm>
            <a:off x="0" y="891957"/>
            <a:ext cx="10693400" cy="6608618"/>
          </a:xfrm>
          <a:prstGeom prst="rect">
            <a:avLst/>
          </a:prstGeom>
          <a:solidFill>
            <a:srgbClr val="13422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endParaRPr lang="fi-FI" dirty="0"/>
          </a:p>
        </p:txBody>
      </p:sp>
      <p:sp>
        <p:nvSpPr>
          <p:cNvPr id="2" name="object 2">
            <a:extLst>
              <a:ext uri="{FF2B5EF4-FFF2-40B4-BE49-F238E27FC236}">
                <a16:creationId xmlns:a16="http://schemas.microsoft.com/office/drawing/2014/main" id="{ED7972C4-2F6F-CB40-3CCA-808E37DAD50A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3664962" y="686458"/>
            <a:ext cx="3363477" cy="391159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l">
              <a:lnSpc>
                <a:spcPct val="100000"/>
              </a:lnSpc>
              <a:spcBef>
                <a:spcPts val="100"/>
              </a:spcBef>
            </a:pPr>
            <a:r>
              <a:rPr lang="fi-FI" spc="-10" dirty="0"/>
              <a:t>Vuosikello</a:t>
            </a:r>
            <a:endParaRPr spc="-10" dirty="0"/>
          </a:p>
        </p:txBody>
      </p:sp>
      <p:cxnSp>
        <p:nvCxnSpPr>
          <p:cNvPr id="3" name="Suora yhdysviiva 2">
            <a:extLst>
              <a:ext uri="{FF2B5EF4-FFF2-40B4-BE49-F238E27FC236}">
                <a16:creationId xmlns:a16="http://schemas.microsoft.com/office/drawing/2014/main" id="{F6D680D8-F11C-D7AC-56BD-374B99021677}"/>
              </a:ext>
            </a:extLst>
          </p:cNvPr>
          <p:cNvCxnSpPr>
            <a:cxnSpLocks/>
          </p:cNvCxnSpPr>
          <p:nvPr/>
        </p:nvCxnSpPr>
        <p:spPr>
          <a:xfrm>
            <a:off x="974636" y="7262687"/>
            <a:ext cx="9045046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uora yhdysviiva 9">
            <a:extLst>
              <a:ext uri="{FF2B5EF4-FFF2-40B4-BE49-F238E27FC236}">
                <a16:creationId xmlns:a16="http://schemas.microsoft.com/office/drawing/2014/main" id="{13022F91-7D0A-A5B6-A705-A6DDAB3EA8B3}"/>
              </a:ext>
            </a:extLst>
          </p:cNvPr>
          <p:cNvCxnSpPr>
            <a:cxnSpLocks/>
          </p:cNvCxnSpPr>
          <p:nvPr/>
        </p:nvCxnSpPr>
        <p:spPr>
          <a:xfrm>
            <a:off x="974636" y="891957"/>
            <a:ext cx="0" cy="63707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uora yhdysviiva 62">
            <a:extLst>
              <a:ext uri="{FF2B5EF4-FFF2-40B4-BE49-F238E27FC236}">
                <a16:creationId xmlns:a16="http://schemas.microsoft.com/office/drawing/2014/main" id="{F80C51C0-C6A2-1CF2-7343-F4DE0E9FA0CB}"/>
              </a:ext>
            </a:extLst>
          </p:cNvPr>
          <p:cNvCxnSpPr/>
          <p:nvPr/>
        </p:nvCxnSpPr>
        <p:spPr>
          <a:xfrm>
            <a:off x="7114478" y="891957"/>
            <a:ext cx="2905204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4" name="Suora yhdysviiva 63">
            <a:extLst>
              <a:ext uri="{FF2B5EF4-FFF2-40B4-BE49-F238E27FC236}">
                <a16:creationId xmlns:a16="http://schemas.microsoft.com/office/drawing/2014/main" id="{3326E5B4-DC93-59DC-6CF3-EDD56AFFE2BF}"/>
              </a:ext>
            </a:extLst>
          </p:cNvPr>
          <p:cNvCxnSpPr>
            <a:cxnSpLocks/>
          </p:cNvCxnSpPr>
          <p:nvPr/>
        </p:nvCxnSpPr>
        <p:spPr>
          <a:xfrm>
            <a:off x="10019682" y="891957"/>
            <a:ext cx="0" cy="637073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Suora yhdysviiva 67">
            <a:extLst>
              <a:ext uri="{FF2B5EF4-FFF2-40B4-BE49-F238E27FC236}">
                <a16:creationId xmlns:a16="http://schemas.microsoft.com/office/drawing/2014/main" id="{BD3DF4BF-1E18-D510-7E34-3ABB2BF0FD8C}"/>
              </a:ext>
            </a:extLst>
          </p:cNvPr>
          <p:cNvCxnSpPr/>
          <p:nvPr/>
        </p:nvCxnSpPr>
        <p:spPr>
          <a:xfrm>
            <a:off x="974636" y="891957"/>
            <a:ext cx="2526847" cy="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kstiruutu 6">
            <a:extLst>
              <a:ext uri="{FF2B5EF4-FFF2-40B4-BE49-F238E27FC236}">
                <a16:creationId xmlns:a16="http://schemas.microsoft.com/office/drawing/2014/main" id="{7C438048-0123-4C9A-1B12-73CD119FF398}"/>
              </a:ext>
            </a:extLst>
          </p:cNvPr>
          <p:cNvSpPr txBox="1"/>
          <p:nvPr/>
        </p:nvSpPr>
        <p:spPr>
          <a:xfrm>
            <a:off x="1071867" y="1694390"/>
            <a:ext cx="9543434" cy="16594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Strategia on rullaava ja sitä tarkastellaan vuosittain. 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Mahdolliset muutokset strategiaa koskien hyväksytään seuraavassa liittokokouksessa?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Hallitus käsittelee strategiaa kokouksissaan neljästi vuodessa: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	helmikuu, toukokuu, elokuu, lokakuu</a:t>
            </a: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endParaRPr lang="fi-FI" sz="1200" b="1" spc="10" noProof="1">
              <a:solidFill>
                <a:srgbClr val="FFFFFF"/>
              </a:solidFill>
              <a:latin typeface="Gill Sans MT"/>
              <a:cs typeface="Gill Sans MT"/>
            </a:endParaRPr>
          </a:p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fi-FI" sz="1200" b="1" spc="10" noProof="1">
                <a:solidFill>
                  <a:srgbClr val="FFFFFF"/>
                </a:solidFill>
                <a:latin typeface="Gill Sans MT"/>
                <a:cs typeface="Gill Sans MT"/>
              </a:rPr>
              <a:t>Henkilökunta käy läpi strategian toteutumista ennen hallituksen kokouksia</a:t>
            </a:r>
          </a:p>
        </p:txBody>
      </p:sp>
    </p:spTree>
    <p:extLst>
      <p:ext uri="{BB962C8B-B14F-4D97-AF65-F5344CB8AC3E}">
        <p14:creationId xmlns:p14="http://schemas.microsoft.com/office/powerpoint/2010/main" val="4030355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dde1bad-0186-462b-b597-87bb864171cc">
      <Terms xmlns="http://schemas.microsoft.com/office/infopath/2007/PartnerControls"/>
    </lcf76f155ced4ddcb4097134ff3c332f>
    <TaxCatchAll xmlns="fc5acec0-adb4-4546-8205-5e2698f12914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0F5D2BB0B1B423438A8E571E19DDE1F0" ma:contentTypeVersion="13" ma:contentTypeDescription="Luo uusi asiakirja." ma:contentTypeScope="" ma:versionID="f0c8923745d3bf568ae02523f2a427db">
  <xsd:schema xmlns:xsd="http://www.w3.org/2001/XMLSchema" xmlns:xs="http://www.w3.org/2001/XMLSchema" xmlns:p="http://schemas.microsoft.com/office/2006/metadata/properties" xmlns:ns2="ddde1bad-0186-462b-b597-87bb864171cc" xmlns:ns3="fc5acec0-adb4-4546-8205-5e2698f12914" targetNamespace="http://schemas.microsoft.com/office/2006/metadata/properties" ma:root="true" ma:fieldsID="5f1bb6f2664af5eb9692048e30152aac" ns2:_="" ns3:_="">
    <xsd:import namespace="ddde1bad-0186-462b-b597-87bb864171cc"/>
    <xsd:import namespace="fc5acec0-adb4-4546-8205-5e2698f1291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Location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SearchProperties" minOccurs="0"/>
                <xsd:element ref="ns2:MediaServiceObjectDetectorVersions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de1bad-0186-462b-b597-87bb864171c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Location" ma:index="12" nillable="true" ma:displayName="Location" ma:internalName="MediaServiceLocation" ma:readOnly="true">
      <xsd:simpleType>
        <xsd:restriction base="dms:Text"/>
      </xsd:simple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SearchProperties" ma:index="1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Kuvien tunnisteet" ma:readOnly="false" ma:fieldId="{5cf76f15-5ced-4ddc-b409-7134ff3c332f}" ma:taxonomyMulti="true" ma:sspId="98b1e099-8233-4352-ae4f-248a9bf5a99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5acec0-adb4-4546-8205-5e2698f12914" elementFormDefault="qualified">
    <xsd:import namespace="http://schemas.microsoft.com/office/2006/documentManagement/types"/>
    <xsd:import namespace="http://schemas.microsoft.com/office/infopath/2007/PartnerControls"/>
    <xsd:element name="TaxCatchAll" ma:index="20" nillable="true" ma:displayName="Taxonomy Catch All Column" ma:hidden="true" ma:list="{af8d35d8-1967-49b9-aac2-fc0d05f94716}" ma:internalName="TaxCatchAll" ma:showField="CatchAllData" ma:web="fc5acec0-adb4-4546-8205-5e2698f1291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57053D07-907E-454F-AA43-8C59FD8C71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B2CA562F-A961-4845-B15A-BF8DF3D0CEF4}">
  <ds:schemaRefs>
    <ds:schemaRef ds:uri="ddde1bad-0186-462b-b597-87bb864171cc"/>
    <ds:schemaRef ds:uri="http://purl.org/dc/elements/1.1/"/>
    <ds:schemaRef ds:uri="http://www.w3.org/XML/1998/namespace"/>
    <ds:schemaRef ds:uri="http://schemas.microsoft.com/office/2006/documentManagement/types"/>
    <ds:schemaRef ds:uri="http://purl.org/dc/dcmitype/"/>
    <ds:schemaRef ds:uri="http://purl.org/dc/terms/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fc5acec0-adb4-4546-8205-5e2698f12914"/>
  </ds:schemaRefs>
</ds:datastoreItem>
</file>

<file path=customXml/itemProps3.xml><?xml version="1.0" encoding="utf-8"?>
<ds:datastoreItem xmlns:ds="http://schemas.openxmlformats.org/officeDocument/2006/customXml" ds:itemID="{C09FD1CF-3A99-4A76-AB14-44DD311216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dde1bad-0186-462b-b597-87bb864171cc"/>
    <ds:schemaRef ds:uri="fc5acec0-adb4-4546-8205-5e2698f1291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80</TotalTime>
  <Words>1668</Words>
  <Application>Microsoft Office PowerPoint</Application>
  <PresentationFormat>Mukautettu</PresentationFormat>
  <Paragraphs>261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7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5" baseType="lpstr">
      <vt:lpstr>Americane Black</vt:lpstr>
      <vt:lpstr>Americane Bold</vt:lpstr>
      <vt:lpstr>Americane-Black</vt:lpstr>
      <vt:lpstr>Aptos</vt:lpstr>
      <vt:lpstr>Arial</vt:lpstr>
      <vt:lpstr>Calibri</vt:lpstr>
      <vt:lpstr>Gill Sans MT</vt:lpstr>
      <vt:lpstr>Office Theme</vt:lpstr>
      <vt:lpstr>Suomen Golfliiton strategia 2026–2030</vt:lpstr>
      <vt:lpstr>Vahvistamme golfyhteisöjen elinvoimaa</vt:lpstr>
      <vt:lpstr>Parannamme mielikuvaa golfista</vt:lpstr>
      <vt:lpstr>Uudistumme rohkeasti</vt:lpstr>
      <vt:lpstr>PowerPoint-esitys</vt:lpstr>
      <vt:lpstr>Liiton perustehtävät</vt:lpstr>
      <vt:lpstr>Vuosikello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Kirsi Erofejeff-Engman</dc:creator>
  <cp:lastModifiedBy>Juha Korhonen</cp:lastModifiedBy>
  <cp:revision>2</cp:revision>
  <dcterms:created xsi:type="dcterms:W3CDTF">2025-06-17T07:25:00Z</dcterms:created>
  <dcterms:modified xsi:type="dcterms:W3CDTF">2025-09-04T09:32:59Z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2025-05-08T00:00:00Z</vt:filetime>
  </property>
  <property fmtid="{D5CDD505-2E9C-101B-9397-08002B2CF9AE}" pid="3" name="Creator">
    <vt:lpwstr>Adobe InDesign 20.3 (Macintosh)</vt:lpwstr>
  </property>
  <property fmtid="{D5CDD505-2E9C-101B-9397-08002B2CF9AE}" pid="4" name="LastSaved">
    <vt:filetime>2025-06-17T00:00:00Z</vt:filetime>
  </property>
  <property fmtid="{D5CDD505-2E9C-101B-9397-08002B2CF9AE}" pid="5" name="Producer">
    <vt:lpwstr>Adobe PDF Library 17.0</vt:lpwstr>
  </property>
  <property fmtid="{D5CDD505-2E9C-101B-9397-08002B2CF9AE}" pid="6" name="ContentTypeId">
    <vt:lpwstr>0x0101000F5D2BB0B1B423438A8E571E19DDE1F0</vt:lpwstr>
  </property>
  <property fmtid="{D5CDD505-2E9C-101B-9397-08002B2CF9AE}" pid="7" name="MediaServiceImageTags">
    <vt:lpwstr/>
  </property>
</Properties>
</file>